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8" r:id="rId4"/>
    <p:sldId id="266" r:id="rId5"/>
    <p:sldId id="269" r:id="rId6"/>
    <p:sldId id="270" r:id="rId7"/>
    <p:sldId id="257" r:id="rId8"/>
    <p:sldId id="260" r:id="rId9"/>
    <p:sldId id="258" r:id="rId10"/>
    <p:sldId id="261" r:id="rId11"/>
    <p:sldId id="259" r:id="rId12"/>
    <p:sldId id="263" r:id="rId13"/>
    <p:sldId id="264" r:id="rId14"/>
    <p:sldId id="267" r:id="rId15"/>
    <p:sldId id="271" r:id="rId16"/>
    <p:sldId id="26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80A"/>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p:cViewPr varScale="1">
        <p:scale>
          <a:sx n="105" d="100"/>
          <a:sy n="105" d="100"/>
        </p:scale>
        <p:origin x="178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Лист1!$C$3:$G$3</c:f>
              <c:strCache>
                <c:ptCount val="5"/>
                <c:pt idx="0">
                  <c:v>Контрольный</c:v>
                </c:pt>
                <c:pt idx="1">
                  <c:v>1</c:v>
                </c:pt>
                <c:pt idx="2">
                  <c:v>2</c:v>
                </c:pt>
                <c:pt idx="3">
                  <c:v>3</c:v>
                </c:pt>
                <c:pt idx="4">
                  <c:v>4</c:v>
                </c:pt>
              </c:strCache>
            </c:strRef>
          </c:cat>
          <c:val>
            <c:numRef>
              <c:f>Лист1!$C$4:$G$4</c:f>
              <c:numCache>
                <c:formatCode>General</c:formatCode>
                <c:ptCount val="5"/>
                <c:pt idx="0">
                  <c:v>69.41</c:v>
                </c:pt>
                <c:pt idx="1">
                  <c:v>68.63</c:v>
                </c:pt>
                <c:pt idx="2">
                  <c:v>69.17</c:v>
                </c:pt>
                <c:pt idx="3">
                  <c:v>66.989999999999995</c:v>
                </c:pt>
                <c:pt idx="4">
                  <c:v>70.819999999999993</c:v>
                </c:pt>
              </c:numCache>
            </c:numRef>
          </c:val>
          <c:extLst>
            <c:ext xmlns:c16="http://schemas.microsoft.com/office/drawing/2014/chart" uri="{C3380CC4-5D6E-409C-BE32-E72D297353CC}">
              <c16:uniqueId val="{00000000-B678-43E0-B67A-78F7AA7EC482}"/>
            </c:ext>
          </c:extLst>
        </c:ser>
        <c:dLbls>
          <c:showLegendKey val="0"/>
          <c:showVal val="0"/>
          <c:showCatName val="0"/>
          <c:showSerName val="0"/>
          <c:showPercent val="0"/>
          <c:showBubbleSize val="0"/>
        </c:dLbls>
        <c:gapWidth val="150"/>
        <c:axId val="117893376"/>
        <c:axId val="121323520"/>
      </c:barChart>
      <c:catAx>
        <c:axId val="117893376"/>
        <c:scaling>
          <c:orientation val="minMax"/>
        </c:scaling>
        <c:delete val="0"/>
        <c:axPos val="b"/>
        <c:numFmt formatCode="General" sourceLinked="0"/>
        <c:majorTickMark val="out"/>
        <c:minorTickMark val="none"/>
        <c:tickLblPos val="nextTo"/>
        <c:crossAx val="121323520"/>
        <c:crosses val="autoZero"/>
        <c:auto val="1"/>
        <c:lblAlgn val="ctr"/>
        <c:lblOffset val="100"/>
        <c:noMultiLvlLbl val="0"/>
      </c:catAx>
      <c:valAx>
        <c:axId val="121323520"/>
        <c:scaling>
          <c:orientation val="minMax"/>
        </c:scaling>
        <c:delete val="0"/>
        <c:axPos val="l"/>
        <c:majorGridlines/>
        <c:numFmt formatCode="General" sourceLinked="1"/>
        <c:majorTickMark val="out"/>
        <c:minorTickMark val="none"/>
        <c:tickLblPos val="nextTo"/>
        <c:crossAx val="1178933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Лист1!$C$23:$G$23</c:f>
              <c:strCache>
                <c:ptCount val="5"/>
                <c:pt idx="0">
                  <c:v>Контрольный</c:v>
                </c:pt>
                <c:pt idx="1">
                  <c:v>1</c:v>
                </c:pt>
                <c:pt idx="2">
                  <c:v>2</c:v>
                </c:pt>
                <c:pt idx="3">
                  <c:v>3</c:v>
                </c:pt>
                <c:pt idx="4">
                  <c:v>4</c:v>
                </c:pt>
              </c:strCache>
            </c:strRef>
          </c:cat>
          <c:val>
            <c:numRef>
              <c:f>Лист1!$C$24:$G$24</c:f>
              <c:numCache>
                <c:formatCode>General</c:formatCode>
                <c:ptCount val="5"/>
                <c:pt idx="0">
                  <c:v>59.31</c:v>
                </c:pt>
                <c:pt idx="1">
                  <c:v>53.65</c:v>
                </c:pt>
                <c:pt idx="2">
                  <c:v>58.22</c:v>
                </c:pt>
                <c:pt idx="3">
                  <c:v>55.39</c:v>
                </c:pt>
                <c:pt idx="4">
                  <c:v>62.3</c:v>
                </c:pt>
              </c:numCache>
            </c:numRef>
          </c:val>
          <c:extLst>
            <c:ext xmlns:c16="http://schemas.microsoft.com/office/drawing/2014/chart" uri="{C3380CC4-5D6E-409C-BE32-E72D297353CC}">
              <c16:uniqueId val="{00000000-AA81-441C-ACEB-72EC9EE50838}"/>
            </c:ext>
          </c:extLst>
        </c:ser>
        <c:dLbls>
          <c:showLegendKey val="0"/>
          <c:showVal val="0"/>
          <c:showCatName val="0"/>
          <c:showSerName val="0"/>
          <c:showPercent val="0"/>
          <c:showBubbleSize val="0"/>
        </c:dLbls>
        <c:gapWidth val="150"/>
        <c:axId val="121361920"/>
        <c:axId val="121363456"/>
      </c:barChart>
      <c:catAx>
        <c:axId val="121361920"/>
        <c:scaling>
          <c:orientation val="minMax"/>
        </c:scaling>
        <c:delete val="0"/>
        <c:axPos val="b"/>
        <c:numFmt formatCode="General" sourceLinked="0"/>
        <c:majorTickMark val="out"/>
        <c:minorTickMark val="none"/>
        <c:tickLblPos val="nextTo"/>
        <c:crossAx val="121363456"/>
        <c:crosses val="autoZero"/>
        <c:auto val="1"/>
        <c:lblAlgn val="ctr"/>
        <c:lblOffset val="100"/>
        <c:noMultiLvlLbl val="0"/>
      </c:catAx>
      <c:valAx>
        <c:axId val="121363456"/>
        <c:scaling>
          <c:orientation val="minMax"/>
        </c:scaling>
        <c:delete val="0"/>
        <c:axPos val="l"/>
        <c:majorGridlines/>
        <c:numFmt formatCode="General" sourceLinked="1"/>
        <c:majorTickMark val="out"/>
        <c:minorTickMark val="none"/>
        <c:tickLblPos val="nextTo"/>
        <c:crossAx val="1213619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Лист1!$I$3:$M$3</c:f>
              <c:strCache>
                <c:ptCount val="5"/>
                <c:pt idx="0">
                  <c:v>Контрольный</c:v>
                </c:pt>
                <c:pt idx="1">
                  <c:v>1</c:v>
                </c:pt>
                <c:pt idx="2">
                  <c:v>2</c:v>
                </c:pt>
                <c:pt idx="3">
                  <c:v>3</c:v>
                </c:pt>
                <c:pt idx="4">
                  <c:v>4</c:v>
                </c:pt>
              </c:strCache>
            </c:strRef>
          </c:cat>
          <c:val>
            <c:numRef>
              <c:f>Лист1!$I$4:$M$4</c:f>
              <c:numCache>
                <c:formatCode>General</c:formatCode>
                <c:ptCount val="5"/>
                <c:pt idx="0">
                  <c:v>39.4</c:v>
                </c:pt>
                <c:pt idx="1">
                  <c:v>42.8</c:v>
                </c:pt>
                <c:pt idx="2">
                  <c:v>29.1</c:v>
                </c:pt>
                <c:pt idx="3">
                  <c:v>34.299999999999997</c:v>
                </c:pt>
                <c:pt idx="4">
                  <c:v>28.8</c:v>
                </c:pt>
              </c:numCache>
            </c:numRef>
          </c:val>
          <c:extLst>
            <c:ext xmlns:c16="http://schemas.microsoft.com/office/drawing/2014/chart" uri="{C3380CC4-5D6E-409C-BE32-E72D297353CC}">
              <c16:uniqueId val="{00000000-7E53-4EBD-8A87-6F599132B9B7}"/>
            </c:ext>
          </c:extLst>
        </c:ser>
        <c:dLbls>
          <c:showLegendKey val="0"/>
          <c:showVal val="0"/>
          <c:showCatName val="0"/>
          <c:showSerName val="0"/>
          <c:showPercent val="0"/>
          <c:showBubbleSize val="0"/>
        </c:dLbls>
        <c:gapWidth val="150"/>
        <c:axId val="121291520"/>
        <c:axId val="121293056"/>
      </c:barChart>
      <c:catAx>
        <c:axId val="121291520"/>
        <c:scaling>
          <c:orientation val="minMax"/>
        </c:scaling>
        <c:delete val="0"/>
        <c:axPos val="b"/>
        <c:numFmt formatCode="General" sourceLinked="0"/>
        <c:majorTickMark val="out"/>
        <c:minorTickMark val="none"/>
        <c:tickLblPos val="nextTo"/>
        <c:crossAx val="121293056"/>
        <c:crosses val="autoZero"/>
        <c:auto val="1"/>
        <c:lblAlgn val="ctr"/>
        <c:lblOffset val="100"/>
        <c:noMultiLvlLbl val="0"/>
      </c:catAx>
      <c:valAx>
        <c:axId val="121293056"/>
        <c:scaling>
          <c:orientation val="minMax"/>
        </c:scaling>
        <c:delete val="0"/>
        <c:axPos val="l"/>
        <c:majorGridlines/>
        <c:numFmt formatCode="General" sourceLinked="1"/>
        <c:majorTickMark val="out"/>
        <c:minorTickMark val="none"/>
        <c:tickLblPos val="nextTo"/>
        <c:crossAx val="1212915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Лист1!$J$27:$N$27</c:f>
              <c:strCache>
                <c:ptCount val="5"/>
                <c:pt idx="0">
                  <c:v>Контрольный</c:v>
                </c:pt>
                <c:pt idx="1">
                  <c:v>1</c:v>
                </c:pt>
                <c:pt idx="2">
                  <c:v>2</c:v>
                </c:pt>
                <c:pt idx="3">
                  <c:v>3</c:v>
                </c:pt>
                <c:pt idx="4">
                  <c:v>4</c:v>
                </c:pt>
              </c:strCache>
            </c:strRef>
          </c:cat>
          <c:val>
            <c:numRef>
              <c:f>Лист1!$J$28:$N$28</c:f>
              <c:numCache>
                <c:formatCode>General</c:formatCode>
                <c:ptCount val="5"/>
                <c:pt idx="0">
                  <c:v>60.61</c:v>
                </c:pt>
                <c:pt idx="1">
                  <c:v>57.22</c:v>
                </c:pt>
                <c:pt idx="2">
                  <c:v>74.42</c:v>
                </c:pt>
                <c:pt idx="3">
                  <c:v>65.69</c:v>
                </c:pt>
                <c:pt idx="4">
                  <c:v>71.239999999999995</c:v>
                </c:pt>
              </c:numCache>
            </c:numRef>
          </c:val>
          <c:extLst>
            <c:ext xmlns:c16="http://schemas.microsoft.com/office/drawing/2014/chart" uri="{C3380CC4-5D6E-409C-BE32-E72D297353CC}">
              <c16:uniqueId val="{00000000-C9C0-4414-8CED-F64336686E9F}"/>
            </c:ext>
          </c:extLst>
        </c:ser>
        <c:dLbls>
          <c:showLegendKey val="0"/>
          <c:showVal val="0"/>
          <c:showCatName val="0"/>
          <c:showSerName val="0"/>
          <c:showPercent val="0"/>
          <c:showBubbleSize val="0"/>
        </c:dLbls>
        <c:gapWidth val="150"/>
        <c:axId val="121925632"/>
        <c:axId val="121927168"/>
      </c:barChart>
      <c:catAx>
        <c:axId val="121925632"/>
        <c:scaling>
          <c:orientation val="minMax"/>
        </c:scaling>
        <c:delete val="0"/>
        <c:axPos val="b"/>
        <c:numFmt formatCode="General" sourceLinked="0"/>
        <c:majorTickMark val="out"/>
        <c:minorTickMark val="none"/>
        <c:tickLblPos val="nextTo"/>
        <c:crossAx val="121927168"/>
        <c:crosses val="autoZero"/>
        <c:auto val="1"/>
        <c:lblAlgn val="ctr"/>
        <c:lblOffset val="100"/>
        <c:noMultiLvlLbl val="0"/>
      </c:catAx>
      <c:valAx>
        <c:axId val="121927168"/>
        <c:scaling>
          <c:orientation val="minMax"/>
        </c:scaling>
        <c:delete val="0"/>
        <c:axPos val="l"/>
        <c:majorGridlines/>
        <c:numFmt formatCode="General" sourceLinked="1"/>
        <c:majorTickMark val="out"/>
        <c:minorTickMark val="none"/>
        <c:tickLblPos val="nextTo"/>
        <c:crossAx val="1219256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55CC0-2575-4069-B0A9-7CC518ECC837}" type="doc">
      <dgm:prSet loTypeId="urn:microsoft.com/office/officeart/2005/8/layout/process4" loCatId="process" qsTypeId="urn:microsoft.com/office/officeart/2005/8/quickstyle/3d3" qsCatId="3D" csTypeId="urn:microsoft.com/office/officeart/2005/8/colors/accent3_2" csCatId="accent3" phldr="1"/>
      <dgm:spPr/>
      <dgm:t>
        <a:bodyPr/>
        <a:lstStyle/>
        <a:p>
          <a:endParaRPr lang="ru-RU"/>
        </a:p>
      </dgm:t>
    </dgm:pt>
    <dgm:pt modelId="{D19EC717-3D2A-46C9-A1F9-1F48F01D949D}">
      <dgm:prSet phldrT="[Текст]"/>
      <dgm:spPr/>
      <dgm:t>
        <a:bodyPr/>
        <a:lstStyle/>
        <a:p>
          <a:r>
            <a:rPr lang="ru-RU" dirty="0" smtClean="0"/>
            <a:t> </a:t>
          </a:r>
          <a:endParaRPr lang="ru-RU" dirty="0"/>
        </a:p>
      </dgm:t>
    </dgm:pt>
    <dgm:pt modelId="{88E7A030-4801-4A0B-A258-C89B5DFD50CB}" type="parTrans" cxnId="{5D09AEC8-3F98-4AE0-A5E7-C6084209EEA6}">
      <dgm:prSet/>
      <dgm:spPr/>
      <dgm:t>
        <a:bodyPr/>
        <a:lstStyle/>
        <a:p>
          <a:endParaRPr lang="ru-RU"/>
        </a:p>
      </dgm:t>
    </dgm:pt>
    <dgm:pt modelId="{1538B945-37BB-4243-AFEE-E5FAF3CAEA28}" type="sibTrans" cxnId="{5D09AEC8-3F98-4AE0-A5E7-C6084209EEA6}">
      <dgm:prSet/>
      <dgm:spPr/>
      <dgm:t>
        <a:bodyPr/>
        <a:lstStyle/>
        <a:p>
          <a:endParaRPr lang="ru-RU"/>
        </a:p>
      </dgm:t>
    </dgm:pt>
    <dgm:pt modelId="{A4355D29-2E6C-48DC-8E6D-62334A92B102}">
      <dgm:prSet phldrT="[Текст]" custT="1"/>
      <dgm:spPr/>
      <dgm:t>
        <a:bodyPr/>
        <a:lstStyle/>
        <a:p>
          <a:r>
            <a:rPr lang="en-US" sz="3600" b="1" dirty="0" smtClean="0">
              <a:solidFill>
                <a:schemeClr val="tx1"/>
              </a:solidFill>
              <a:latin typeface="Times New Roman" panose="02020603050405020304" pitchFamily="18" charset="0"/>
              <a:cs typeface="Times New Roman" panose="02020603050405020304" pitchFamily="18" charset="0"/>
            </a:rPr>
            <a:t>Purpose of the research</a:t>
          </a:r>
          <a:endParaRPr lang="ru-RU" sz="3600" dirty="0">
            <a:solidFill>
              <a:schemeClr val="tx1"/>
            </a:solidFill>
          </a:endParaRPr>
        </a:p>
      </dgm:t>
    </dgm:pt>
    <dgm:pt modelId="{327E8ABA-8817-40E4-ABED-E8E5800CF7CE}" type="parTrans" cxnId="{B4C3ACA7-2189-4DAD-B4BD-1808BCB970E2}">
      <dgm:prSet/>
      <dgm:spPr/>
      <dgm:t>
        <a:bodyPr/>
        <a:lstStyle/>
        <a:p>
          <a:endParaRPr lang="ru-RU"/>
        </a:p>
      </dgm:t>
    </dgm:pt>
    <dgm:pt modelId="{9BCB8329-C76A-46BE-A167-2FB8A8C6704F}" type="sibTrans" cxnId="{B4C3ACA7-2189-4DAD-B4BD-1808BCB970E2}">
      <dgm:prSet/>
      <dgm:spPr/>
      <dgm:t>
        <a:bodyPr/>
        <a:lstStyle/>
        <a:p>
          <a:endParaRPr lang="ru-RU"/>
        </a:p>
      </dgm:t>
    </dgm:pt>
    <dgm:pt modelId="{AB11B799-ABA8-4266-B6AE-C295AABA54CB}">
      <dgm:prSet phldrT="[Текст]"/>
      <dgm:spPr/>
      <dgm:t>
        <a:bodyPr/>
        <a:lstStyle/>
        <a:p>
          <a:r>
            <a:rPr lang="ru-RU" dirty="0" smtClean="0"/>
            <a:t> </a:t>
          </a:r>
          <a:endParaRPr lang="ru-RU" dirty="0"/>
        </a:p>
      </dgm:t>
    </dgm:pt>
    <dgm:pt modelId="{DFBAE275-F158-4B90-BED5-1D567BA9C85D}" type="parTrans" cxnId="{60F29AEA-2432-4580-90D9-B9764C75EC4D}">
      <dgm:prSet/>
      <dgm:spPr/>
      <dgm:t>
        <a:bodyPr/>
        <a:lstStyle/>
        <a:p>
          <a:endParaRPr lang="ru-RU"/>
        </a:p>
      </dgm:t>
    </dgm:pt>
    <dgm:pt modelId="{3C7C0CCE-395F-4889-9F83-B8F8871F6DA5}" type="sibTrans" cxnId="{60F29AEA-2432-4580-90D9-B9764C75EC4D}">
      <dgm:prSet/>
      <dgm:spPr/>
      <dgm:t>
        <a:bodyPr/>
        <a:lstStyle/>
        <a:p>
          <a:endParaRPr lang="ru-RU"/>
        </a:p>
      </dgm:t>
    </dgm:pt>
    <dgm:pt modelId="{14C27BDF-324E-45CD-961C-BED8D4D365C9}">
      <dgm:prSet phldrT="[Текст]" custT="1"/>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study of the effect of electrical stimulation of poultry meat before freezing and the quality indicators of its samples after thawing</a:t>
          </a:r>
          <a:endParaRPr lang="ru-RU" sz="2800" dirty="0">
            <a:solidFill>
              <a:schemeClr val="tx1"/>
            </a:solidFill>
          </a:endParaRPr>
        </a:p>
      </dgm:t>
    </dgm:pt>
    <dgm:pt modelId="{893FDB33-B61A-4B46-8464-B562BD905402}" type="parTrans" cxnId="{408AB281-545B-4479-A20B-8C9782BDAABD}">
      <dgm:prSet/>
      <dgm:spPr/>
      <dgm:t>
        <a:bodyPr/>
        <a:lstStyle/>
        <a:p>
          <a:endParaRPr lang="ru-RU"/>
        </a:p>
      </dgm:t>
    </dgm:pt>
    <dgm:pt modelId="{BC6FD3EA-08B8-455A-8FC4-90CDF9D8B7F9}" type="sibTrans" cxnId="{408AB281-545B-4479-A20B-8C9782BDAABD}">
      <dgm:prSet/>
      <dgm:spPr/>
      <dgm:t>
        <a:bodyPr/>
        <a:lstStyle/>
        <a:p>
          <a:endParaRPr lang="ru-RU"/>
        </a:p>
      </dgm:t>
    </dgm:pt>
    <dgm:pt modelId="{ED5B620A-52C6-4108-9346-6F903B5518A4}" type="pres">
      <dgm:prSet presAssocID="{D1155CC0-2575-4069-B0A9-7CC518ECC837}" presName="Name0" presStyleCnt="0">
        <dgm:presLayoutVars>
          <dgm:dir/>
          <dgm:animLvl val="lvl"/>
          <dgm:resizeHandles val="exact"/>
        </dgm:presLayoutVars>
      </dgm:prSet>
      <dgm:spPr/>
      <dgm:t>
        <a:bodyPr/>
        <a:lstStyle/>
        <a:p>
          <a:endParaRPr lang="ru-RU"/>
        </a:p>
      </dgm:t>
    </dgm:pt>
    <dgm:pt modelId="{F2B226BD-3CC0-421C-BDDE-E5C54C74EC2F}" type="pres">
      <dgm:prSet presAssocID="{AB11B799-ABA8-4266-B6AE-C295AABA54CB}" presName="boxAndChildren" presStyleCnt="0"/>
      <dgm:spPr/>
    </dgm:pt>
    <dgm:pt modelId="{91A4FC24-6873-4F98-80D5-D7E59D577144}" type="pres">
      <dgm:prSet presAssocID="{AB11B799-ABA8-4266-B6AE-C295AABA54CB}" presName="parentTextBox" presStyleLbl="node1" presStyleIdx="0" presStyleCnt="2"/>
      <dgm:spPr/>
      <dgm:t>
        <a:bodyPr/>
        <a:lstStyle/>
        <a:p>
          <a:endParaRPr lang="ru-RU"/>
        </a:p>
      </dgm:t>
    </dgm:pt>
    <dgm:pt modelId="{9B1B975D-638C-4B73-80F3-63D76F7B482E}" type="pres">
      <dgm:prSet presAssocID="{AB11B799-ABA8-4266-B6AE-C295AABA54CB}" presName="entireBox" presStyleLbl="node1" presStyleIdx="0" presStyleCnt="2"/>
      <dgm:spPr/>
      <dgm:t>
        <a:bodyPr/>
        <a:lstStyle/>
        <a:p>
          <a:endParaRPr lang="ru-RU"/>
        </a:p>
      </dgm:t>
    </dgm:pt>
    <dgm:pt modelId="{04754EA8-1CAC-444B-990C-17BBEA42F766}" type="pres">
      <dgm:prSet presAssocID="{AB11B799-ABA8-4266-B6AE-C295AABA54CB}" presName="descendantBox" presStyleCnt="0"/>
      <dgm:spPr/>
    </dgm:pt>
    <dgm:pt modelId="{DDDCC711-2BD4-4F53-86A6-ABE306A39E4F}" type="pres">
      <dgm:prSet presAssocID="{14C27BDF-324E-45CD-961C-BED8D4D365C9}" presName="childTextBox" presStyleLbl="fgAccFollowNode1" presStyleIdx="0" presStyleCnt="2" custScaleY="145683" custLinFactNeighborY="-55240">
        <dgm:presLayoutVars>
          <dgm:bulletEnabled val="1"/>
        </dgm:presLayoutVars>
      </dgm:prSet>
      <dgm:spPr/>
      <dgm:t>
        <a:bodyPr/>
        <a:lstStyle/>
        <a:p>
          <a:endParaRPr lang="ru-RU"/>
        </a:p>
      </dgm:t>
    </dgm:pt>
    <dgm:pt modelId="{900140C5-A906-4D49-9FA7-96EE4B81DA0F}" type="pres">
      <dgm:prSet presAssocID="{1538B945-37BB-4243-AFEE-E5FAF3CAEA28}" presName="sp" presStyleCnt="0"/>
      <dgm:spPr/>
    </dgm:pt>
    <dgm:pt modelId="{C349D03C-FCEE-4E7B-96CF-9A987F4B2923}" type="pres">
      <dgm:prSet presAssocID="{D19EC717-3D2A-46C9-A1F9-1F48F01D949D}" presName="arrowAndChildren" presStyleCnt="0"/>
      <dgm:spPr/>
    </dgm:pt>
    <dgm:pt modelId="{3868D4A2-9A3A-4A9B-9ECE-88289B3258C3}" type="pres">
      <dgm:prSet presAssocID="{D19EC717-3D2A-46C9-A1F9-1F48F01D949D}" presName="parentTextArrow" presStyleLbl="node1" presStyleIdx="0" presStyleCnt="2"/>
      <dgm:spPr/>
      <dgm:t>
        <a:bodyPr/>
        <a:lstStyle/>
        <a:p>
          <a:endParaRPr lang="ru-RU"/>
        </a:p>
      </dgm:t>
    </dgm:pt>
    <dgm:pt modelId="{DA605475-A7AC-44CA-BF65-F22A255383AE}" type="pres">
      <dgm:prSet presAssocID="{D19EC717-3D2A-46C9-A1F9-1F48F01D949D}" presName="arrow" presStyleLbl="node1" presStyleIdx="1" presStyleCnt="2"/>
      <dgm:spPr/>
      <dgm:t>
        <a:bodyPr/>
        <a:lstStyle/>
        <a:p>
          <a:endParaRPr lang="ru-RU"/>
        </a:p>
      </dgm:t>
    </dgm:pt>
    <dgm:pt modelId="{41C8A79B-09E3-48D2-B32A-B76706752293}" type="pres">
      <dgm:prSet presAssocID="{D19EC717-3D2A-46C9-A1F9-1F48F01D949D}" presName="descendantArrow" presStyleCnt="0"/>
      <dgm:spPr/>
    </dgm:pt>
    <dgm:pt modelId="{CB0E1CF6-CE26-496D-811C-D95DDBDA97E9}" type="pres">
      <dgm:prSet presAssocID="{A4355D29-2E6C-48DC-8E6D-62334A92B102}" presName="childTextArrow" presStyleLbl="fgAccFollowNode1" presStyleIdx="1" presStyleCnt="2" custLinFactNeighborY="-56915">
        <dgm:presLayoutVars>
          <dgm:bulletEnabled val="1"/>
        </dgm:presLayoutVars>
      </dgm:prSet>
      <dgm:spPr/>
      <dgm:t>
        <a:bodyPr/>
        <a:lstStyle/>
        <a:p>
          <a:endParaRPr lang="ru-RU"/>
        </a:p>
      </dgm:t>
    </dgm:pt>
  </dgm:ptLst>
  <dgm:cxnLst>
    <dgm:cxn modelId="{BC495052-F5ED-4B98-9686-BF7A7EB4D4EF}" type="presOf" srcId="{AB11B799-ABA8-4266-B6AE-C295AABA54CB}" destId="{9B1B975D-638C-4B73-80F3-63D76F7B482E}" srcOrd="1" destOrd="0" presId="urn:microsoft.com/office/officeart/2005/8/layout/process4"/>
    <dgm:cxn modelId="{5D09AEC8-3F98-4AE0-A5E7-C6084209EEA6}" srcId="{D1155CC0-2575-4069-B0A9-7CC518ECC837}" destId="{D19EC717-3D2A-46C9-A1F9-1F48F01D949D}" srcOrd="0" destOrd="0" parTransId="{88E7A030-4801-4A0B-A258-C89B5DFD50CB}" sibTransId="{1538B945-37BB-4243-AFEE-E5FAF3CAEA28}"/>
    <dgm:cxn modelId="{E0D6929F-CFEC-4580-B920-450C4620B55B}" type="presOf" srcId="{AB11B799-ABA8-4266-B6AE-C295AABA54CB}" destId="{91A4FC24-6873-4F98-80D5-D7E59D577144}" srcOrd="0" destOrd="0" presId="urn:microsoft.com/office/officeart/2005/8/layout/process4"/>
    <dgm:cxn modelId="{8653B77C-CEC9-486F-891B-2264264100D5}" type="presOf" srcId="{D19EC717-3D2A-46C9-A1F9-1F48F01D949D}" destId="{DA605475-A7AC-44CA-BF65-F22A255383AE}" srcOrd="1" destOrd="0" presId="urn:microsoft.com/office/officeart/2005/8/layout/process4"/>
    <dgm:cxn modelId="{904E3B16-3875-4EA4-9924-10F5F489014B}" type="presOf" srcId="{A4355D29-2E6C-48DC-8E6D-62334A92B102}" destId="{CB0E1CF6-CE26-496D-811C-D95DDBDA97E9}" srcOrd="0" destOrd="0" presId="urn:microsoft.com/office/officeart/2005/8/layout/process4"/>
    <dgm:cxn modelId="{B4C3ACA7-2189-4DAD-B4BD-1808BCB970E2}" srcId="{D19EC717-3D2A-46C9-A1F9-1F48F01D949D}" destId="{A4355D29-2E6C-48DC-8E6D-62334A92B102}" srcOrd="0" destOrd="0" parTransId="{327E8ABA-8817-40E4-ABED-E8E5800CF7CE}" sibTransId="{9BCB8329-C76A-46BE-A167-2FB8A8C6704F}"/>
    <dgm:cxn modelId="{408AB281-545B-4479-A20B-8C9782BDAABD}" srcId="{AB11B799-ABA8-4266-B6AE-C295AABA54CB}" destId="{14C27BDF-324E-45CD-961C-BED8D4D365C9}" srcOrd="0" destOrd="0" parTransId="{893FDB33-B61A-4B46-8464-B562BD905402}" sibTransId="{BC6FD3EA-08B8-455A-8FC4-90CDF9D8B7F9}"/>
    <dgm:cxn modelId="{8333C9CD-BA21-4D69-BA34-A603F784F08E}" type="presOf" srcId="{D19EC717-3D2A-46C9-A1F9-1F48F01D949D}" destId="{3868D4A2-9A3A-4A9B-9ECE-88289B3258C3}" srcOrd="0" destOrd="0" presId="urn:microsoft.com/office/officeart/2005/8/layout/process4"/>
    <dgm:cxn modelId="{39D1A097-F96D-48C7-8D0E-776D63E4E528}" type="presOf" srcId="{D1155CC0-2575-4069-B0A9-7CC518ECC837}" destId="{ED5B620A-52C6-4108-9346-6F903B5518A4}" srcOrd="0" destOrd="0" presId="urn:microsoft.com/office/officeart/2005/8/layout/process4"/>
    <dgm:cxn modelId="{60F29AEA-2432-4580-90D9-B9764C75EC4D}" srcId="{D1155CC0-2575-4069-B0A9-7CC518ECC837}" destId="{AB11B799-ABA8-4266-B6AE-C295AABA54CB}" srcOrd="1" destOrd="0" parTransId="{DFBAE275-F158-4B90-BED5-1D567BA9C85D}" sibTransId="{3C7C0CCE-395F-4889-9F83-B8F8871F6DA5}"/>
    <dgm:cxn modelId="{FB846B0E-C4BE-4C26-B6D1-C08B12267BFC}" type="presOf" srcId="{14C27BDF-324E-45CD-961C-BED8D4D365C9}" destId="{DDDCC711-2BD4-4F53-86A6-ABE306A39E4F}" srcOrd="0" destOrd="0" presId="urn:microsoft.com/office/officeart/2005/8/layout/process4"/>
    <dgm:cxn modelId="{401B7AE5-CC96-468D-BF5D-54C62B65130C}" type="presParOf" srcId="{ED5B620A-52C6-4108-9346-6F903B5518A4}" destId="{F2B226BD-3CC0-421C-BDDE-E5C54C74EC2F}" srcOrd="0" destOrd="0" presId="urn:microsoft.com/office/officeart/2005/8/layout/process4"/>
    <dgm:cxn modelId="{72635C23-8646-45D3-8E5C-AF322F929950}" type="presParOf" srcId="{F2B226BD-3CC0-421C-BDDE-E5C54C74EC2F}" destId="{91A4FC24-6873-4F98-80D5-D7E59D577144}" srcOrd="0" destOrd="0" presId="urn:microsoft.com/office/officeart/2005/8/layout/process4"/>
    <dgm:cxn modelId="{F249E3A9-DDC6-4E87-91D4-DBE81CCB7206}" type="presParOf" srcId="{F2B226BD-3CC0-421C-BDDE-E5C54C74EC2F}" destId="{9B1B975D-638C-4B73-80F3-63D76F7B482E}" srcOrd="1" destOrd="0" presId="urn:microsoft.com/office/officeart/2005/8/layout/process4"/>
    <dgm:cxn modelId="{E655AA0D-47A3-4341-BD90-F4992D03F4E8}" type="presParOf" srcId="{F2B226BD-3CC0-421C-BDDE-E5C54C74EC2F}" destId="{04754EA8-1CAC-444B-990C-17BBEA42F766}" srcOrd="2" destOrd="0" presId="urn:microsoft.com/office/officeart/2005/8/layout/process4"/>
    <dgm:cxn modelId="{57587C15-045C-4AFB-A281-0BD5FA7FC6D1}" type="presParOf" srcId="{04754EA8-1CAC-444B-990C-17BBEA42F766}" destId="{DDDCC711-2BD4-4F53-86A6-ABE306A39E4F}" srcOrd="0" destOrd="0" presId="urn:microsoft.com/office/officeart/2005/8/layout/process4"/>
    <dgm:cxn modelId="{7CB5EB19-6F6D-4C0A-A05E-E7136B5ACF22}" type="presParOf" srcId="{ED5B620A-52C6-4108-9346-6F903B5518A4}" destId="{900140C5-A906-4D49-9FA7-96EE4B81DA0F}" srcOrd="1" destOrd="0" presId="urn:microsoft.com/office/officeart/2005/8/layout/process4"/>
    <dgm:cxn modelId="{EAF0175E-F0FE-44BD-A1D6-6510EEBD566B}" type="presParOf" srcId="{ED5B620A-52C6-4108-9346-6F903B5518A4}" destId="{C349D03C-FCEE-4E7B-96CF-9A987F4B2923}" srcOrd="2" destOrd="0" presId="urn:microsoft.com/office/officeart/2005/8/layout/process4"/>
    <dgm:cxn modelId="{283CD8D8-7926-4B06-913A-073B13FE9793}" type="presParOf" srcId="{C349D03C-FCEE-4E7B-96CF-9A987F4B2923}" destId="{3868D4A2-9A3A-4A9B-9ECE-88289B3258C3}" srcOrd="0" destOrd="0" presId="urn:microsoft.com/office/officeart/2005/8/layout/process4"/>
    <dgm:cxn modelId="{C4B9A801-D00D-4419-8AF4-205662AE1E56}" type="presParOf" srcId="{C349D03C-FCEE-4E7B-96CF-9A987F4B2923}" destId="{DA605475-A7AC-44CA-BF65-F22A255383AE}" srcOrd="1" destOrd="0" presId="urn:microsoft.com/office/officeart/2005/8/layout/process4"/>
    <dgm:cxn modelId="{8657CBDA-D37F-4268-82A1-D17C83C102C6}" type="presParOf" srcId="{C349D03C-FCEE-4E7B-96CF-9A987F4B2923}" destId="{41C8A79B-09E3-48D2-B32A-B76706752293}" srcOrd="2" destOrd="0" presId="urn:microsoft.com/office/officeart/2005/8/layout/process4"/>
    <dgm:cxn modelId="{B0595077-3018-4E1F-B917-B67E455BDEFA}" type="presParOf" srcId="{41C8A79B-09E3-48D2-B32A-B76706752293}" destId="{CB0E1CF6-CE26-496D-811C-D95DDBDA97E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E131A-185A-4A1C-866A-CE2F45DBF25B}"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ru-RU"/>
        </a:p>
      </dgm:t>
    </dgm:pt>
    <dgm:pt modelId="{133A7181-C4A9-4BBB-9F47-11D2174710E1}">
      <dgm:prSet phldrT="[Текст]" custT="1"/>
      <dgm:spPr/>
      <dgm:t>
        <a:bodyPr/>
        <a:lstStyle/>
        <a:p>
          <a:r>
            <a:rPr lang="en-US" sz="1400" dirty="0" smtClean="0">
              <a:solidFill>
                <a:schemeClr val="tx1"/>
              </a:solidFill>
              <a:latin typeface="Times New Roman" panose="02020603050405020304" pitchFamily="18" charset="0"/>
              <a:cs typeface="Times New Roman" panose="02020603050405020304" pitchFamily="18" charset="0"/>
            </a:rPr>
            <a:t>One of the main and effective ways to preserve the original properties and quality of meat (meat products) is cold preservation, which distinguishes this method from salting, heating and other technological operations that involve changing them.</a:t>
          </a:r>
          <a:endParaRPr lang="ru-RU" sz="1400" dirty="0">
            <a:solidFill>
              <a:schemeClr val="tx1"/>
            </a:solidFill>
          </a:endParaRPr>
        </a:p>
      </dgm:t>
    </dgm:pt>
    <dgm:pt modelId="{416D4011-EF85-4434-971A-0B76EE5F55A4}" type="parTrans" cxnId="{8FB0A0FE-2314-4FC2-AA35-4C5359F54774}">
      <dgm:prSet/>
      <dgm:spPr/>
      <dgm:t>
        <a:bodyPr/>
        <a:lstStyle/>
        <a:p>
          <a:endParaRPr lang="ru-RU"/>
        </a:p>
      </dgm:t>
    </dgm:pt>
    <dgm:pt modelId="{9660D849-4CE0-4374-AD0A-E6B671CD6A4E}" type="sibTrans" cxnId="{8FB0A0FE-2314-4FC2-AA35-4C5359F54774}">
      <dgm:prSet/>
      <dgm:spPr/>
      <dgm:t>
        <a:bodyPr/>
        <a:lstStyle/>
        <a:p>
          <a:endParaRPr lang="ru-RU"/>
        </a:p>
      </dgm:t>
    </dgm:pt>
    <dgm:pt modelId="{92BD2D0C-C0E4-48B1-8D05-66BA3BA1AF20}">
      <dgm:prSet phldrT="[Текст]"/>
      <dgm:spPr/>
      <dgm:t>
        <a:bodyPr/>
        <a:lstStyle/>
        <a:p>
          <a:r>
            <a:rPr lang="ru-RU" dirty="0" smtClean="0"/>
            <a:t> </a:t>
          </a:r>
          <a:endParaRPr lang="ru-RU" dirty="0"/>
        </a:p>
      </dgm:t>
    </dgm:pt>
    <dgm:pt modelId="{AB856C7C-5C6D-4950-8063-814C2C8009E2}" type="parTrans" cxnId="{F18B7B65-E29D-4FC6-B748-8082A7146734}">
      <dgm:prSet/>
      <dgm:spPr/>
      <dgm:t>
        <a:bodyPr/>
        <a:lstStyle/>
        <a:p>
          <a:endParaRPr lang="ru-RU"/>
        </a:p>
      </dgm:t>
    </dgm:pt>
    <dgm:pt modelId="{1D1AB0D1-A054-4FC0-AA3C-6470E596E201}" type="sibTrans" cxnId="{F18B7B65-E29D-4FC6-B748-8082A7146734}">
      <dgm:prSet/>
      <dgm:spPr/>
      <dgm:t>
        <a:bodyPr/>
        <a:lstStyle/>
        <a:p>
          <a:endParaRPr lang="ru-RU"/>
        </a:p>
      </dgm:t>
    </dgm:pt>
    <dgm:pt modelId="{4BCC7B1B-F2CA-4BF0-8BA3-A81E244E9FF4}">
      <dgm:prSet phldrT="[Текст]" custT="1"/>
      <dgm:spPr/>
      <dgm:t>
        <a:bodyPr/>
        <a:lstStyle/>
        <a:p>
          <a:r>
            <a:rPr lang="en-US" sz="1700" dirty="0" smtClean="0">
              <a:solidFill>
                <a:schemeClr val="tx1"/>
              </a:solidFill>
              <a:latin typeface="Times New Roman" panose="02020603050405020304" pitchFamily="18" charset="0"/>
              <a:cs typeface="Times New Roman" panose="02020603050405020304" pitchFamily="18" charset="0"/>
            </a:rPr>
            <a:t>Freezing is one of the low temperature preserving methods.</a:t>
          </a:r>
          <a:endParaRPr lang="ru-RU" sz="1700" dirty="0">
            <a:solidFill>
              <a:schemeClr val="tx1"/>
            </a:solidFill>
          </a:endParaRPr>
        </a:p>
      </dgm:t>
    </dgm:pt>
    <dgm:pt modelId="{B6AED877-F30C-4663-92D4-00D34F3A2230}" type="parTrans" cxnId="{1F18CD7C-ECD2-45DA-84B7-49ACBB547AA6}">
      <dgm:prSet/>
      <dgm:spPr/>
      <dgm:t>
        <a:bodyPr/>
        <a:lstStyle/>
        <a:p>
          <a:endParaRPr lang="ru-RU"/>
        </a:p>
      </dgm:t>
    </dgm:pt>
    <dgm:pt modelId="{53B7027D-F31C-402A-91E8-D2C0650B6FB9}" type="sibTrans" cxnId="{1F18CD7C-ECD2-45DA-84B7-49ACBB547AA6}">
      <dgm:prSet/>
      <dgm:spPr/>
      <dgm:t>
        <a:bodyPr/>
        <a:lstStyle/>
        <a:p>
          <a:endParaRPr lang="ru-RU"/>
        </a:p>
      </dgm:t>
    </dgm:pt>
    <dgm:pt modelId="{F2EAA626-1F47-4EFE-A1ED-0CE409EE92D3}">
      <dgm:prSet phldrT="[Текст]"/>
      <dgm:spPr/>
      <dgm:t>
        <a:bodyPr/>
        <a:lstStyle/>
        <a:p>
          <a:r>
            <a:rPr lang="ru-RU" dirty="0" smtClean="0"/>
            <a:t> </a:t>
          </a:r>
          <a:endParaRPr lang="ru-RU" dirty="0"/>
        </a:p>
      </dgm:t>
    </dgm:pt>
    <dgm:pt modelId="{77D60A59-6F4B-4533-9A12-62D0C0543CDE}" type="parTrans" cxnId="{07989224-8955-42FB-98E6-FF16564FDF9D}">
      <dgm:prSet/>
      <dgm:spPr/>
      <dgm:t>
        <a:bodyPr/>
        <a:lstStyle/>
        <a:p>
          <a:endParaRPr lang="ru-RU"/>
        </a:p>
      </dgm:t>
    </dgm:pt>
    <dgm:pt modelId="{EE639100-E4E2-4646-B211-CF10D252221E}" type="sibTrans" cxnId="{07989224-8955-42FB-98E6-FF16564FDF9D}">
      <dgm:prSet/>
      <dgm:spPr/>
      <dgm:t>
        <a:bodyPr/>
        <a:lstStyle/>
        <a:p>
          <a:endParaRPr lang="ru-RU"/>
        </a:p>
      </dgm:t>
    </dgm:pt>
    <dgm:pt modelId="{F8ADCE4B-CE5A-48C7-8BAA-AEDBA74EDDEA}">
      <dgm:prSet phldrT="[Текст]"/>
      <dgm:spPr/>
      <dgm:t>
        <a:bodyPr/>
        <a:lstStyle/>
        <a:p>
          <a:endParaRPr lang="ru-RU" dirty="0"/>
        </a:p>
      </dgm:t>
    </dgm:pt>
    <dgm:pt modelId="{BCB547E5-025C-441B-B64C-ABAED830554D}" type="parTrans" cxnId="{3C4C50FC-70E1-4A7B-9777-BBADDAD8C143}">
      <dgm:prSet/>
      <dgm:spPr/>
      <dgm:t>
        <a:bodyPr/>
        <a:lstStyle/>
        <a:p>
          <a:endParaRPr lang="ru-RU"/>
        </a:p>
      </dgm:t>
    </dgm:pt>
    <dgm:pt modelId="{869CC42A-8E7A-4A26-8D19-AE397FF37C6D}" type="sibTrans" cxnId="{3C4C50FC-70E1-4A7B-9777-BBADDAD8C143}">
      <dgm:prSet/>
      <dgm:spPr/>
      <dgm:t>
        <a:bodyPr/>
        <a:lstStyle/>
        <a:p>
          <a:endParaRPr lang="ru-RU"/>
        </a:p>
      </dgm:t>
    </dgm:pt>
    <dgm:pt modelId="{0F10F1D1-2FAD-4373-BDF1-D63749C8A1CE}">
      <dgm:prSet phldrT="[Текст]"/>
      <dgm:spPr/>
      <dgm:t>
        <a:bodyPr/>
        <a:lstStyle/>
        <a:p>
          <a:r>
            <a:rPr lang="ru-RU" dirty="0" smtClean="0"/>
            <a:t> </a:t>
          </a:r>
          <a:endParaRPr lang="ru-RU" dirty="0"/>
        </a:p>
      </dgm:t>
    </dgm:pt>
    <dgm:pt modelId="{4CBF22D0-F47F-49A4-979E-279E6D91A8BE}" type="sibTrans" cxnId="{D40B14D9-F9CB-4C5A-9A8E-511D6C8209F3}">
      <dgm:prSet/>
      <dgm:spPr/>
      <dgm:t>
        <a:bodyPr/>
        <a:lstStyle/>
        <a:p>
          <a:endParaRPr lang="ru-RU"/>
        </a:p>
      </dgm:t>
    </dgm:pt>
    <dgm:pt modelId="{14784B8F-2EEB-4DFA-8DB5-77BB1002FDE3}" type="parTrans" cxnId="{D40B14D9-F9CB-4C5A-9A8E-511D6C8209F3}">
      <dgm:prSet/>
      <dgm:spPr/>
      <dgm:t>
        <a:bodyPr/>
        <a:lstStyle/>
        <a:p>
          <a:endParaRPr lang="ru-RU"/>
        </a:p>
      </dgm:t>
    </dgm:pt>
    <dgm:pt modelId="{A13A639D-9174-44CB-A36E-3DFBE06B2E04}">
      <dgm:prSet/>
      <dgm:spPr/>
      <dgm:t>
        <a:bodyPr/>
        <a:lstStyle/>
        <a:p>
          <a:endParaRPr lang="ru-RU"/>
        </a:p>
      </dgm:t>
    </dgm:pt>
    <dgm:pt modelId="{1686BF50-81ED-41CF-AE9E-A8FAB52CD77D}" type="parTrans" cxnId="{85D23169-D41E-454E-B22E-6F119723981D}">
      <dgm:prSet/>
      <dgm:spPr/>
      <dgm:t>
        <a:bodyPr/>
        <a:lstStyle/>
        <a:p>
          <a:endParaRPr lang="ru-RU"/>
        </a:p>
      </dgm:t>
    </dgm:pt>
    <dgm:pt modelId="{3A58B4DA-6BB7-4D22-9B93-53EEBEE940C3}" type="sibTrans" cxnId="{85D23169-D41E-454E-B22E-6F119723981D}">
      <dgm:prSet/>
      <dgm:spPr/>
      <dgm:t>
        <a:bodyPr/>
        <a:lstStyle/>
        <a:p>
          <a:endParaRPr lang="ru-RU"/>
        </a:p>
      </dgm:t>
    </dgm:pt>
    <dgm:pt modelId="{9813073F-09D3-4AEF-960A-E565D2B20B11}">
      <dgm:prSet/>
      <dgm:spPr/>
      <dgm:t>
        <a:bodyPr/>
        <a:lstStyle/>
        <a:p>
          <a:endParaRPr lang="ru-RU"/>
        </a:p>
      </dgm:t>
    </dgm:pt>
    <dgm:pt modelId="{0A895B37-781F-4591-89F5-8F98D4E2F3ED}" type="parTrans" cxnId="{62C9FBA0-6835-4D8F-88A0-E6657A7E62A6}">
      <dgm:prSet/>
      <dgm:spPr/>
      <dgm:t>
        <a:bodyPr/>
        <a:lstStyle/>
        <a:p>
          <a:endParaRPr lang="ru-RU"/>
        </a:p>
      </dgm:t>
    </dgm:pt>
    <dgm:pt modelId="{E20A2BB9-6DFF-459A-9D26-35261045F8B3}" type="sibTrans" cxnId="{62C9FBA0-6835-4D8F-88A0-E6657A7E62A6}">
      <dgm:prSet/>
      <dgm:spPr/>
      <dgm:t>
        <a:bodyPr/>
        <a:lstStyle/>
        <a:p>
          <a:endParaRPr lang="ru-RU"/>
        </a:p>
      </dgm:t>
    </dgm:pt>
    <dgm:pt modelId="{27743EF8-CC25-4B8B-8A59-6F037DDA7442}">
      <dgm:prSet/>
      <dgm:spPr/>
      <dgm:t>
        <a:bodyPr/>
        <a:lstStyle/>
        <a:p>
          <a:endParaRPr lang="ru-RU"/>
        </a:p>
      </dgm:t>
    </dgm:pt>
    <dgm:pt modelId="{15EDCE5E-2D7A-41D0-8211-BF13EF642BDC}" type="parTrans" cxnId="{D4F9E535-A087-4904-9A4E-E79A36EC396E}">
      <dgm:prSet/>
      <dgm:spPr/>
      <dgm:t>
        <a:bodyPr/>
        <a:lstStyle/>
        <a:p>
          <a:endParaRPr lang="ru-RU"/>
        </a:p>
      </dgm:t>
    </dgm:pt>
    <dgm:pt modelId="{6B38F8BC-1036-4CA6-B7D5-B071A20B2ABE}" type="sibTrans" cxnId="{D4F9E535-A087-4904-9A4E-E79A36EC396E}">
      <dgm:prSet/>
      <dgm:spPr/>
      <dgm:t>
        <a:bodyPr/>
        <a:lstStyle/>
        <a:p>
          <a:endParaRPr lang="ru-RU"/>
        </a:p>
      </dgm:t>
    </dgm:pt>
    <dgm:pt modelId="{2C474EED-13CA-4844-BB4A-E16E4E21E89E}">
      <dgm:prSet custT="1"/>
      <dgm:spPr/>
      <dgm:t>
        <a:bodyPr/>
        <a:lstStyle/>
        <a:p>
          <a:r>
            <a:rPr lang="en-US" sz="1400" dirty="0" smtClean="0">
              <a:solidFill>
                <a:schemeClr val="tx1"/>
              </a:solidFill>
              <a:latin typeface="Times New Roman" panose="02020603050405020304" pitchFamily="18" charset="0"/>
              <a:cs typeface="Times New Roman" panose="02020603050405020304" pitchFamily="18" charset="0"/>
            </a:rPr>
            <a:t>Freezing leads to a change in the physicochemical and technological properties of meat. The peculiarities of changes in meat systems during freezing are determined by the phase transition of water into ice and an increase in the concentration of substances dissolved in the liquid phase.</a:t>
          </a:r>
          <a:endParaRPr lang="ru-RU" sz="1400" dirty="0">
            <a:solidFill>
              <a:schemeClr val="tx1"/>
            </a:solidFill>
          </a:endParaRPr>
        </a:p>
      </dgm:t>
    </dgm:pt>
    <dgm:pt modelId="{3CBBD7F7-3A6F-4A00-B481-D94B81320138}" type="parTrans" cxnId="{05833010-7FA1-4477-9CBD-32A1C84E1C92}">
      <dgm:prSet/>
      <dgm:spPr/>
      <dgm:t>
        <a:bodyPr/>
        <a:lstStyle/>
        <a:p>
          <a:endParaRPr lang="ru-RU"/>
        </a:p>
      </dgm:t>
    </dgm:pt>
    <dgm:pt modelId="{3A374FCC-5BA2-4F2E-B426-EDF9B016A690}" type="sibTrans" cxnId="{05833010-7FA1-4477-9CBD-32A1C84E1C92}">
      <dgm:prSet/>
      <dgm:spPr/>
      <dgm:t>
        <a:bodyPr/>
        <a:lstStyle/>
        <a:p>
          <a:endParaRPr lang="ru-RU"/>
        </a:p>
      </dgm:t>
    </dgm:pt>
    <dgm:pt modelId="{765DD0D9-86ED-4445-92D9-6E405E00B5E6}">
      <dgm:prSet custT="1"/>
      <dgm:spPr/>
      <dgm:t>
        <a:bodyPr/>
        <a:lstStyle/>
        <a:p>
          <a:r>
            <a:rPr lang="en-US" sz="1400" dirty="0" smtClean="0">
              <a:solidFill>
                <a:schemeClr val="tx1"/>
              </a:solidFill>
              <a:latin typeface="Times New Roman" panose="02020603050405020304" pitchFamily="18" charset="0"/>
              <a:cs typeface="Times New Roman" panose="02020603050405020304" pitchFamily="18" charset="0"/>
            </a:rPr>
            <a:t>Most of the loss of juice occurs due to the diffusion of cellular moisture into the intercellular space during slow freezing of cells.</a:t>
          </a:r>
          <a:endParaRPr lang="ru-RU" sz="1400" dirty="0">
            <a:solidFill>
              <a:schemeClr val="tx1"/>
            </a:solidFill>
          </a:endParaRPr>
        </a:p>
      </dgm:t>
    </dgm:pt>
    <dgm:pt modelId="{D0BC0872-E642-44A0-A47D-83365E79DC64}" type="parTrans" cxnId="{77B71F20-94C3-4FE0-9DA3-049BEF4B1C2A}">
      <dgm:prSet/>
      <dgm:spPr/>
      <dgm:t>
        <a:bodyPr/>
        <a:lstStyle/>
        <a:p>
          <a:endParaRPr lang="ru-RU"/>
        </a:p>
      </dgm:t>
    </dgm:pt>
    <dgm:pt modelId="{0BE2CEC2-B590-414E-9D88-F18D287223A2}" type="sibTrans" cxnId="{77B71F20-94C3-4FE0-9DA3-049BEF4B1C2A}">
      <dgm:prSet/>
      <dgm:spPr/>
      <dgm:t>
        <a:bodyPr/>
        <a:lstStyle/>
        <a:p>
          <a:endParaRPr lang="ru-RU"/>
        </a:p>
      </dgm:t>
    </dgm:pt>
    <dgm:pt modelId="{11EE8935-7A56-4641-859A-B651A5BB71A4}">
      <dgm:prSet custT="1"/>
      <dgm:spPr/>
      <dgm:t>
        <a:bodyPr/>
        <a:lstStyle/>
        <a:p>
          <a:r>
            <a:rPr lang="en-US" sz="1400" dirty="0" smtClean="0">
              <a:solidFill>
                <a:srgbClr val="13180A"/>
              </a:solidFill>
              <a:latin typeface="Times New Roman" panose="02020603050405020304" pitchFamily="18" charset="0"/>
              <a:cs typeface="Times New Roman" panose="02020603050405020304" pitchFamily="18" charset="0"/>
            </a:rPr>
            <a:t>Crystallization of water in the fibers of muscle tissue is characterized by the formation of exit and entry tubules going into the crystal. Crystals that arise during freezing mechanically damage muscle fibers.</a:t>
          </a:r>
          <a:endParaRPr lang="ru-RU" sz="1400" dirty="0"/>
        </a:p>
      </dgm:t>
    </dgm:pt>
    <dgm:pt modelId="{E007D934-1AA1-4555-8EE0-841ED16B73BA}" type="parTrans" cxnId="{4FBB94B1-9E2E-4B86-B7FF-0AD4ECBE5F1C}">
      <dgm:prSet/>
      <dgm:spPr/>
      <dgm:t>
        <a:bodyPr/>
        <a:lstStyle/>
        <a:p>
          <a:endParaRPr lang="ru-RU"/>
        </a:p>
      </dgm:t>
    </dgm:pt>
    <dgm:pt modelId="{EFE8EBE4-FDAE-4351-A2C4-F76A3624BA15}" type="sibTrans" cxnId="{4FBB94B1-9E2E-4B86-B7FF-0AD4ECBE5F1C}">
      <dgm:prSet/>
      <dgm:spPr/>
      <dgm:t>
        <a:bodyPr/>
        <a:lstStyle/>
        <a:p>
          <a:endParaRPr lang="ru-RU"/>
        </a:p>
      </dgm:t>
    </dgm:pt>
    <dgm:pt modelId="{0AEFD2AD-BB79-4EF5-9758-ACB5F57C1866}">
      <dgm:prSet/>
      <dgm:spPr/>
      <dgm:t>
        <a:bodyPr/>
        <a:lstStyle/>
        <a:p>
          <a:r>
            <a:rPr lang="en-US" dirty="0" smtClean="0">
              <a:solidFill>
                <a:srgbClr val="13180A"/>
              </a:solidFill>
              <a:latin typeface="Times New Roman" panose="02020603050405020304" pitchFamily="18" charset="0"/>
              <a:cs typeface="Times New Roman" panose="02020603050405020304" pitchFamily="18" charset="0"/>
            </a:rPr>
            <a:t>When fresh carcasses are cooled and frozen, the development of "cold contraction" of muscles is observed.</a:t>
          </a:r>
          <a:endParaRPr lang="ru-RU" dirty="0"/>
        </a:p>
      </dgm:t>
    </dgm:pt>
    <dgm:pt modelId="{7B2973D2-2520-4382-AF15-C5D1D8261E1E}" type="parTrans" cxnId="{D0B7D7D1-1C33-4846-BBA5-D5D037B1D688}">
      <dgm:prSet/>
      <dgm:spPr/>
      <dgm:t>
        <a:bodyPr/>
        <a:lstStyle/>
        <a:p>
          <a:endParaRPr lang="ru-RU"/>
        </a:p>
      </dgm:t>
    </dgm:pt>
    <dgm:pt modelId="{42BB2001-5AC1-449E-87AB-6C5537B64696}" type="sibTrans" cxnId="{D0B7D7D1-1C33-4846-BBA5-D5D037B1D688}">
      <dgm:prSet/>
      <dgm:spPr/>
      <dgm:t>
        <a:bodyPr/>
        <a:lstStyle/>
        <a:p>
          <a:endParaRPr lang="ru-RU"/>
        </a:p>
      </dgm:t>
    </dgm:pt>
    <dgm:pt modelId="{BDF84E68-270F-415C-AD4D-36CF030B0D8B}">
      <dgm:prSet/>
      <dgm:spPr/>
      <dgm:t>
        <a:bodyPr/>
        <a:lstStyle/>
        <a:p>
          <a:r>
            <a:rPr lang="en-US" dirty="0" smtClean="0">
              <a:solidFill>
                <a:srgbClr val="13180A"/>
              </a:solidFill>
              <a:latin typeface="Times New Roman" panose="02020603050405020304" pitchFamily="18" charset="0"/>
              <a:cs typeface="Times New Roman" panose="02020603050405020304" pitchFamily="18" charset="0"/>
            </a:rPr>
            <a:t>Thus, improving the organoleptic characteristics and functional and technological properties of meat after defrosting is an important task.</a:t>
          </a:r>
          <a:endParaRPr lang="ru-RU" dirty="0"/>
        </a:p>
      </dgm:t>
    </dgm:pt>
    <dgm:pt modelId="{988C5B9E-E752-4C6B-BE39-B9C48508FE15}" type="parTrans" cxnId="{642B7DC6-DBB9-459F-8A19-3EECEEC5B5BA}">
      <dgm:prSet/>
      <dgm:spPr/>
      <dgm:t>
        <a:bodyPr/>
        <a:lstStyle/>
        <a:p>
          <a:endParaRPr lang="ru-RU"/>
        </a:p>
      </dgm:t>
    </dgm:pt>
    <dgm:pt modelId="{C136668B-C660-4596-ACA9-4B996F27A88C}" type="sibTrans" cxnId="{642B7DC6-DBB9-459F-8A19-3EECEEC5B5BA}">
      <dgm:prSet/>
      <dgm:spPr/>
      <dgm:t>
        <a:bodyPr/>
        <a:lstStyle/>
        <a:p>
          <a:endParaRPr lang="ru-RU"/>
        </a:p>
      </dgm:t>
    </dgm:pt>
    <dgm:pt modelId="{34BB5C2E-2731-4B25-A664-F2C6A7F9B31B}" type="pres">
      <dgm:prSet presAssocID="{834E131A-185A-4A1C-866A-CE2F45DBF25B}" presName="linearFlow" presStyleCnt="0">
        <dgm:presLayoutVars>
          <dgm:dir/>
          <dgm:animLvl val="lvl"/>
          <dgm:resizeHandles val="exact"/>
        </dgm:presLayoutVars>
      </dgm:prSet>
      <dgm:spPr/>
      <dgm:t>
        <a:bodyPr/>
        <a:lstStyle/>
        <a:p>
          <a:endParaRPr lang="ru-RU"/>
        </a:p>
      </dgm:t>
    </dgm:pt>
    <dgm:pt modelId="{98EF3365-B417-4E30-8CB7-11A046C9E41D}" type="pres">
      <dgm:prSet presAssocID="{0F10F1D1-2FAD-4373-BDF1-D63749C8A1CE}" presName="composite" presStyleCnt="0"/>
      <dgm:spPr/>
    </dgm:pt>
    <dgm:pt modelId="{0D76E98E-25E9-4BA6-810B-C25ED71464B4}" type="pres">
      <dgm:prSet presAssocID="{0F10F1D1-2FAD-4373-BDF1-D63749C8A1CE}" presName="parentText" presStyleLbl="alignNode1" presStyleIdx="0" presStyleCnt="7">
        <dgm:presLayoutVars>
          <dgm:chMax val="1"/>
          <dgm:bulletEnabled val="1"/>
        </dgm:presLayoutVars>
      </dgm:prSet>
      <dgm:spPr/>
      <dgm:t>
        <a:bodyPr/>
        <a:lstStyle/>
        <a:p>
          <a:endParaRPr lang="ru-RU"/>
        </a:p>
      </dgm:t>
    </dgm:pt>
    <dgm:pt modelId="{89B5F092-23C4-423F-A36F-7E91F452F0DB}" type="pres">
      <dgm:prSet presAssocID="{0F10F1D1-2FAD-4373-BDF1-D63749C8A1CE}" presName="descendantText" presStyleLbl="alignAcc1" presStyleIdx="0" presStyleCnt="7">
        <dgm:presLayoutVars>
          <dgm:bulletEnabled val="1"/>
        </dgm:presLayoutVars>
      </dgm:prSet>
      <dgm:spPr/>
      <dgm:t>
        <a:bodyPr/>
        <a:lstStyle/>
        <a:p>
          <a:endParaRPr lang="ru-RU"/>
        </a:p>
      </dgm:t>
    </dgm:pt>
    <dgm:pt modelId="{9945FE81-5B6B-433B-B7F3-6145C9156BBA}" type="pres">
      <dgm:prSet presAssocID="{4CBF22D0-F47F-49A4-979E-279E6D91A8BE}" presName="sp" presStyleCnt="0"/>
      <dgm:spPr/>
    </dgm:pt>
    <dgm:pt modelId="{FB07D218-7091-4712-ADB7-C3F563910D92}" type="pres">
      <dgm:prSet presAssocID="{92BD2D0C-C0E4-48B1-8D05-66BA3BA1AF20}" presName="composite" presStyleCnt="0"/>
      <dgm:spPr/>
    </dgm:pt>
    <dgm:pt modelId="{DB3CCC1D-EC93-42F1-9665-704F456C148B}" type="pres">
      <dgm:prSet presAssocID="{92BD2D0C-C0E4-48B1-8D05-66BA3BA1AF20}" presName="parentText" presStyleLbl="alignNode1" presStyleIdx="1" presStyleCnt="7">
        <dgm:presLayoutVars>
          <dgm:chMax val="1"/>
          <dgm:bulletEnabled val="1"/>
        </dgm:presLayoutVars>
      </dgm:prSet>
      <dgm:spPr/>
      <dgm:t>
        <a:bodyPr/>
        <a:lstStyle/>
        <a:p>
          <a:endParaRPr lang="ru-RU"/>
        </a:p>
      </dgm:t>
    </dgm:pt>
    <dgm:pt modelId="{3A2F93AB-9266-4B34-A952-6DD8F9052308}" type="pres">
      <dgm:prSet presAssocID="{92BD2D0C-C0E4-48B1-8D05-66BA3BA1AF20}" presName="descendantText" presStyleLbl="alignAcc1" presStyleIdx="1" presStyleCnt="7">
        <dgm:presLayoutVars>
          <dgm:bulletEnabled val="1"/>
        </dgm:presLayoutVars>
      </dgm:prSet>
      <dgm:spPr/>
      <dgm:t>
        <a:bodyPr/>
        <a:lstStyle/>
        <a:p>
          <a:endParaRPr lang="ru-RU"/>
        </a:p>
      </dgm:t>
    </dgm:pt>
    <dgm:pt modelId="{B2EE6160-5437-4C45-A1CA-02B16082C480}" type="pres">
      <dgm:prSet presAssocID="{1D1AB0D1-A054-4FC0-AA3C-6470E596E201}" presName="sp" presStyleCnt="0"/>
      <dgm:spPr/>
    </dgm:pt>
    <dgm:pt modelId="{0E850C92-D237-4D9D-A57A-31C0868465CC}" type="pres">
      <dgm:prSet presAssocID="{F2EAA626-1F47-4EFE-A1ED-0CE409EE92D3}" presName="composite" presStyleCnt="0"/>
      <dgm:spPr/>
    </dgm:pt>
    <dgm:pt modelId="{D0A9FB62-327B-4182-986E-718F18A019EE}" type="pres">
      <dgm:prSet presAssocID="{F2EAA626-1F47-4EFE-A1ED-0CE409EE92D3}" presName="parentText" presStyleLbl="alignNode1" presStyleIdx="2" presStyleCnt="7">
        <dgm:presLayoutVars>
          <dgm:chMax val="1"/>
          <dgm:bulletEnabled val="1"/>
        </dgm:presLayoutVars>
      </dgm:prSet>
      <dgm:spPr/>
      <dgm:t>
        <a:bodyPr/>
        <a:lstStyle/>
        <a:p>
          <a:endParaRPr lang="ru-RU"/>
        </a:p>
      </dgm:t>
    </dgm:pt>
    <dgm:pt modelId="{C6314495-2F29-4B17-9DD7-08F968882BC2}" type="pres">
      <dgm:prSet presAssocID="{F2EAA626-1F47-4EFE-A1ED-0CE409EE92D3}" presName="descendantText" presStyleLbl="alignAcc1" presStyleIdx="2" presStyleCnt="7">
        <dgm:presLayoutVars>
          <dgm:bulletEnabled val="1"/>
        </dgm:presLayoutVars>
      </dgm:prSet>
      <dgm:spPr/>
      <dgm:t>
        <a:bodyPr/>
        <a:lstStyle/>
        <a:p>
          <a:endParaRPr lang="ru-RU"/>
        </a:p>
      </dgm:t>
    </dgm:pt>
    <dgm:pt modelId="{3A943827-71CA-4675-9E6C-9145D6BE4150}" type="pres">
      <dgm:prSet presAssocID="{EE639100-E4E2-4646-B211-CF10D252221E}" presName="sp" presStyleCnt="0"/>
      <dgm:spPr/>
    </dgm:pt>
    <dgm:pt modelId="{6A0CC273-411F-413A-AEB8-600A41471C98}" type="pres">
      <dgm:prSet presAssocID="{F8ADCE4B-CE5A-48C7-8BAA-AEDBA74EDDEA}" presName="composite" presStyleCnt="0"/>
      <dgm:spPr/>
    </dgm:pt>
    <dgm:pt modelId="{BC40F25A-4766-4D99-A46C-23C403D42A6B}" type="pres">
      <dgm:prSet presAssocID="{F8ADCE4B-CE5A-48C7-8BAA-AEDBA74EDDEA}" presName="parentText" presStyleLbl="alignNode1" presStyleIdx="3" presStyleCnt="7">
        <dgm:presLayoutVars>
          <dgm:chMax val="1"/>
          <dgm:bulletEnabled val="1"/>
        </dgm:presLayoutVars>
      </dgm:prSet>
      <dgm:spPr/>
      <dgm:t>
        <a:bodyPr/>
        <a:lstStyle/>
        <a:p>
          <a:endParaRPr lang="ru-RU"/>
        </a:p>
      </dgm:t>
    </dgm:pt>
    <dgm:pt modelId="{F9FCBAD3-48A7-4438-84CA-94144B711518}" type="pres">
      <dgm:prSet presAssocID="{F8ADCE4B-CE5A-48C7-8BAA-AEDBA74EDDEA}" presName="descendantText" presStyleLbl="alignAcc1" presStyleIdx="3" presStyleCnt="7">
        <dgm:presLayoutVars>
          <dgm:bulletEnabled val="1"/>
        </dgm:presLayoutVars>
      </dgm:prSet>
      <dgm:spPr/>
      <dgm:t>
        <a:bodyPr/>
        <a:lstStyle/>
        <a:p>
          <a:endParaRPr lang="ru-RU"/>
        </a:p>
      </dgm:t>
    </dgm:pt>
    <dgm:pt modelId="{DD89B96C-2ECA-4513-ACBE-83DA0A16F814}" type="pres">
      <dgm:prSet presAssocID="{869CC42A-8E7A-4A26-8D19-AE397FF37C6D}" presName="sp" presStyleCnt="0"/>
      <dgm:spPr/>
    </dgm:pt>
    <dgm:pt modelId="{991AAC5A-1218-40AD-9006-CB7E40F4080D}" type="pres">
      <dgm:prSet presAssocID="{A13A639D-9174-44CB-A36E-3DFBE06B2E04}" presName="composite" presStyleCnt="0"/>
      <dgm:spPr/>
    </dgm:pt>
    <dgm:pt modelId="{7DF2243B-1D0E-4DC8-A10B-C1BB365C6FDD}" type="pres">
      <dgm:prSet presAssocID="{A13A639D-9174-44CB-A36E-3DFBE06B2E04}" presName="parentText" presStyleLbl="alignNode1" presStyleIdx="4" presStyleCnt="7">
        <dgm:presLayoutVars>
          <dgm:chMax val="1"/>
          <dgm:bulletEnabled val="1"/>
        </dgm:presLayoutVars>
      </dgm:prSet>
      <dgm:spPr/>
      <dgm:t>
        <a:bodyPr/>
        <a:lstStyle/>
        <a:p>
          <a:endParaRPr lang="ru-RU"/>
        </a:p>
      </dgm:t>
    </dgm:pt>
    <dgm:pt modelId="{2B3840CB-D4FD-4161-8BC4-2E79660B28B8}" type="pres">
      <dgm:prSet presAssocID="{A13A639D-9174-44CB-A36E-3DFBE06B2E04}" presName="descendantText" presStyleLbl="alignAcc1" presStyleIdx="4" presStyleCnt="7">
        <dgm:presLayoutVars>
          <dgm:bulletEnabled val="1"/>
        </dgm:presLayoutVars>
      </dgm:prSet>
      <dgm:spPr/>
      <dgm:t>
        <a:bodyPr/>
        <a:lstStyle/>
        <a:p>
          <a:endParaRPr lang="ru-RU"/>
        </a:p>
      </dgm:t>
    </dgm:pt>
    <dgm:pt modelId="{9FB89375-BA1F-4C96-99F4-EF781A22FBF2}" type="pres">
      <dgm:prSet presAssocID="{3A58B4DA-6BB7-4D22-9B93-53EEBEE940C3}" presName="sp" presStyleCnt="0"/>
      <dgm:spPr/>
    </dgm:pt>
    <dgm:pt modelId="{E98779B4-871D-47FC-8CEE-51D13BC44194}" type="pres">
      <dgm:prSet presAssocID="{9813073F-09D3-4AEF-960A-E565D2B20B11}" presName="composite" presStyleCnt="0"/>
      <dgm:spPr/>
    </dgm:pt>
    <dgm:pt modelId="{6EBF44A8-2B5E-49F7-A166-2C6E85367AF0}" type="pres">
      <dgm:prSet presAssocID="{9813073F-09D3-4AEF-960A-E565D2B20B11}" presName="parentText" presStyleLbl="alignNode1" presStyleIdx="5" presStyleCnt="7">
        <dgm:presLayoutVars>
          <dgm:chMax val="1"/>
          <dgm:bulletEnabled val="1"/>
        </dgm:presLayoutVars>
      </dgm:prSet>
      <dgm:spPr/>
      <dgm:t>
        <a:bodyPr/>
        <a:lstStyle/>
        <a:p>
          <a:endParaRPr lang="ru-RU"/>
        </a:p>
      </dgm:t>
    </dgm:pt>
    <dgm:pt modelId="{BDFCD358-3516-4641-9372-BC66220FC67F}" type="pres">
      <dgm:prSet presAssocID="{9813073F-09D3-4AEF-960A-E565D2B20B11}" presName="descendantText" presStyleLbl="alignAcc1" presStyleIdx="5" presStyleCnt="7">
        <dgm:presLayoutVars>
          <dgm:bulletEnabled val="1"/>
        </dgm:presLayoutVars>
      </dgm:prSet>
      <dgm:spPr/>
      <dgm:t>
        <a:bodyPr/>
        <a:lstStyle/>
        <a:p>
          <a:endParaRPr lang="ru-RU"/>
        </a:p>
      </dgm:t>
    </dgm:pt>
    <dgm:pt modelId="{991EF913-9C7E-47F3-ABE1-309767291E68}" type="pres">
      <dgm:prSet presAssocID="{E20A2BB9-6DFF-459A-9D26-35261045F8B3}" presName="sp" presStyleCnt="0"/>
      <dgm:spPr/>
    </dgm:pt>
    <dgm:pt modelId="{93BE05B9-E71C-42B1-AD55-EDF2F4FD0837}" type="pres">
      <dgm:prSet presAssocID="{27743EF8-CC25-4B8B-8A59-6F037DDA7442}" presName="composite" presStyleCnt="0"/>
      <dgm:spPr/>
    </dgm:pt>
    <dgm:pt modelId="{F639CEA3-F4B6-48A6-A916-A3772C4357FA}" type="pres">
      <dgm:prSet presAssocID="{27743EF8-CC25-4B8B-8A59-6F037DDA7442}" presName="parentText" presStyleLbl="alignNode1" presStyleIdx="6" presStyleCnt="7">
        <dgm:presLayoutVars>
          <dgm:chMax val="1"/>
          <dgm:bulletEnabled val="1"/>
        </dgm:presLayoutVars>
      </dgm:prSet>
      <dgm:spPr/>
      <dgm:t>
        <a:bodyPr/>
        <a:lstStyle/>
        <a:p>
          <a:endParaRPr lang="ru-RU"/>
        </a:p>
      </dgm:t>
    </dgm:pt>
    <dgm:pt modelId="{D5093B22-E38C-4CFD-8E11-600E7759673C}" type="pres">
      <dgm:prSet presAssocID="{27743EF8-CC25-4B8B-8A59-6F037DDA7442}" presName="descendantText" presStyleLbl="alignAcc1" presStyleIdx="6" presStyleCnt="7">
        <dgm:presLayoutVars>
          <dgm:bulletEnabled val="1"/>
        </dgm:presLayoutVars>
      </dgm:prSet>
      <dgm:spPr/>
      <dgm:t>
        <a:bodyPr/>
        <a:lstStyle/>
        <a:p>
          <a:endParaRPr lang="ru-RU"/>
        </a:p>
      </dgm:t>
    </dgm:pt>
  </dgm:ptLst>
  <dgm:cxnLst>
    <dgm:cxn modelId="{642B7DC6-DBB9-459F-8A19-3EECEEC5B5BA}" srcId="{27743EF8-CC25-4B8B-8A59-6F037DDA7442}" destId="{BDF84E68-270F-415C-AD4D-36CF030B0D8B}" srcOrd="0" destOrd="0" parTransId="{988C5B9E-E752-4C6B-BE39-B9C48508FE15}" sibTransId="{C136668B-C660-4596-ACA9-4B996F27A88C}"/>
    <dgm:cxn modelId="{E722A5D1-B5F1-4B62-A495-1972C8BEAA2A}" type="presOf" srcId="{92BD2D0C-C0E4-48B1-8D05-66BA3BA1AF20}" destId="{DB3CCC1D-EC93-42F1-9665-704F456C148B}" srcOrd="0" destOrd="0" presId="urn:microsoft.com/office/officeart/2005/8/layout/chevron2"/>
    <dgm:cxn modelId="{F256F74F-ED26-4074-8B7A-1920B4946EDD}" type="presOf" srcId="{F8ADCE4B-CE5A-48C7-8BAA-AEDBA74EDDEA}" destId="{BC40F25A-4766-4D99-A46C-23C403D42A6B}" srcOrd="0" destOrd="0" presId="urn:microsoft.com/office/officeart/2005/8/layout/chevron2"/>
    <dgm:cxn modelId="{07989224-8955-42FB-98E6-FF16564FDF9D}" srcId="{834E131A-185A-4A1C-866A-CE2F45DBF25B}" destId="{F2EAA626-1F47-4EFE-A1ED-0CE409EE92D3}" srcOrd="2" destOrd="0" parTransId="{77D60A59-6F4B-4533-9A12-62D0C0543CDE}" sibTransId="{EE639100-E4E2-4646-B211-CF10D252221E}"/>
    <dgm:cxn modelId="{3869E0E7-B790-4B27-9705-815D367DB1C5}" type="presOf" srcId="{4BCC7B1B-F2CA-4BF0-8BA3-A81E244E9FF4}" destId="{3A2F93AB-9266-4B34-A952-6DD8F9052308}" srcOrd="0" destOrd="0" presId="urn:microsoft.com/office/officeart/2005/8/layout/chevron2"/>
    <dgm:cxn modelId="{255FFD76-DDA2-494D-B9B3-9FA74BFAA6BA}" type="presOf" srcId="{765DD0D9-86ED-4445-92D9-6E405E00B5E6}" destId="{F9FCBAD3-48A7-4438-84CA-94144B711518}" srcOrd="0" destOrd="0" presId="urn:microsoft.com/office/officeart/2005/8/layout/chevron2"/>
    <dgm:cxn modelId="{D4F9E535-A087-4904-9A4E-E79A36EC396E}" srcId="{834E131A-185A-4A1C-866A-CE2F45DBF25B}" destId="{27743EF8-CC25-4B8B-8A59-6F037DDA7442}" srcOrd="6" destOrd="0" parTransId="{15EDCE5E-2D7A-41D0-8211-BF13EF642BDC}" sibTransId="{6B38F8BC-1036-4CA6-B7D5-B071A20B2ABE}"/>
    <dgm:cxn modelId="{77B71F20-94C3-4FE0-9DA3-049BEF4B1C2A}" srcId="{F8ADCE4B-CE5A-48C7-8BAA-AEDBA74EDDEA}" destId="{765DD0D9-86ED-4445-92D9-6E405E00B5E6}" srcOrd="0" destOrd="0" parTransId="{D0BC0872-E642-44A0-A47D-83365E79DC64}" sibTransId="{0BE2CEC2-B590-414E-9D88-F18D287223A2}"/>
    <dgm:cxn modelId="{3C4C50FC-70E1-4A7B-9777-BBADDAD8C143}" srcId="{834E131A-185A-4A1C-866A-CE2F45DBF25B}" destId="{F8ADCE4B-CE5A-48C7-8BAA-AEDBA74EDDEA}" srcOrd="3" destOrd="0" parTransId="{BCB547E5-025C-441B-B64C-ABAED830554D}" sibTransId="{869CC42A-8E7A-4A26-8D19-AE397FF37C6D}"/>
    <dgm:cxn modelId="{1F18CD7C-ECD2-45DA-84B7-49ACBB547AA6}" srcId="{92BD2D0C-C0E4-48B1-8D05-66BA3BA1AF20}" destId="{4BCC7B1B-F2CA-4BF0-8BA3-A81E244E9FF4}" srcOrd="0" destOrd="0" parTransId="{B6AED877-F30C-4663-92D4-00D34F3A2230}" sibTransId="{53B7027D-F31C-402A-91E8-D2C0650B6FB9}"/>
    <dgm:cxn modelId="{7CA6DA8A-A942-47F6-B39F-D390580ED357}" type="presOf" srcId="{A13A639D-9174-44CB-A36E-3DFBE06B2E04}" destId="{7DF2243B-1D0E-4DC8-A10B-C1BB365C6FDD}" srcOrd="0" destOrd="0" presId="urn:microsoft.com/office/officeart/2005/8/layout/chevron2"/>
    <dgm:cxn modelId="{96458255-0189-4D35-B920-5BB85197E8AF}" type="presOf" srcId="{0AEFD2AD-BB79-4EF5-9758-ACB5F57C1866}" destId="{BDFCD358-3516-4641-9372-BC66220FC67F}" srcOrd="0" destOrd="0" presId="urn:microsoft.com/office/officeart/2005/8/layout/chevron2"/>
    <dgm:cxn modelId="{6A8020DE-0322-444F-946D-312E277F3A81}" type="presOf" srcId="{834E131A-185A-4A1C-866A-CE2F45DBF25B}" destId="{34BB5C2E-2731-4B25-A664-F2C6A7F9B31B}" srcOrd="0" destOrd="0" presId="urn:microsoft.com/office/officeart/2005/8/layout/chevron2"/>
    <dgm:cxn modelId="{D99C099E-448D-4D8F-AEA4-841962B346DD}" type="presOf" srcId="{0F10F1D1-2FAD-4373-BDF1-D63749C8A1CE}" destId="{0D76E98E-25E9-4BA6-810B-C25ED71464B4}" srcOrd="0" destOrd="0" presId="urn:microsoft.com/office/officeart/2005/8/layout/chevron2"/>
    <dgm:cxn modelId="{C7B10141-ADE8-4B43-9227-68135F56FFDB}" type="presOf" srcId="{133A7181-C4A9-4BBB-9F47-11D2174710E1}" destId="{89B5F092-23C4-423F-A36F-7E91F452F0DB}" srcOrd="0" destOrd="0" presId="urn:microsoft.com/office/officeart/2005/8/layout/chevron2"/>
    <dgm:cxn modelId="{4FBB94B1-9E2E-4B86-B7FF-0AD4ECBE5F1C}" srcId="{A13A639D-9174-44CB-A36E-3DFBE06B2E04}" destId="{11EE8935-7A56-4641-859A-B651A5BB71A4}" srcOrd="0" destOrd="0" parTransId="{E007D934-1AA1-4555-8EE0-841ED16B73BA}" sibTransId="{EFE8EBE4-FDAE-4351-A2C4-F76A3624BA15}"/>
    <dgm:cxn modelId="{57F1A569-8B4F-4454-A94E-B948D58B0123}" type="presOf" srcId="{27743EF8-CC25-4B8B-8A59-6F037DDA7442}" destId="{F639CEA3-F4B6-48A6-A916-A3772C4357FA}" srcOrd="0" destOrd="0" presId="urn:microsoft.com/office/officeart/2005/8/layout/chevron2"/>
    <dgm:cxn modelId="{F18B7B65-E29D-4FC6-B748-8082A7146734}" srcId="{834E131A-185A-4A1C-866A-CE2F45DBF25B}" destId="{92BD2D0C-C0E4-48B1-8D05-66BA3BA1AF20}" srcOrd="1" destOrd="0" parTransId="{AB856C7C-5C6D-4950-8063-814C2C8009E2}" sibTransId="{1D1AB0D1-A054-4FC0-AA3C-6470E596E201}"/>
    <dgm:cxn modelId="{85D23169-D41E-454E-B22E-6F119723981D}" srcId="{834E131A-185A-4A1C-866A-CE2F45DBF25B}" destId="{A13A639D-9174-44CB-A36E-3DFBE06B2E04}" srcOrd="4" destOrd="0" parTransId="{1686BF50-81ED-41CF-AE9E-A8FAB52CD77D}" sibTransId="{3A58B4DA-6BB7-4D22-9B93-53EEBEE940C3}"/>
    <dgm:cxn modelId="{D2E4075C-5CC0-4584-B13A-9267715C6EE0}" type="presOf" srcId="{2C474EED-13CA-4844-BB4A-E16E4E21E89E}" destId="{C6314495-2F29-4B17-9DD7-08F968882BC2}" srcOrd="0" destOrd="0" presId="urn:microsoft.com/office/officeart/2005/8/layout/chevron2"/>
    <dgm:cxn modelId="{8FB0A0FE-2314-4FC2-AA35-4C5359F54774}" srcId="{0F10F1D1-2FAD-4373-BDF1-D63749C8A1CE}" destId="{133A7181-C4A9-4BBB-9F47-11D2174710E1}" srcOrd="0" destOrd="0" parTransId="{416D4011-EF85-4434-971A-0B76EE5F55A4}" sibTransId="{9660D849-4CE0-4374-AD0A-E6B671CD6A4E}"/>
    <dgm:cxn modelId="{7B575B6A-ACC4-48CE-8FD2-BEBB49575F39}" type="presOf" srcId="{11EE8935-7A56-4641-859A-B651A5BB71A4}" destId="{2B3840CB-D4FD-4161-8BC4-2E79660B28B8}" srcOrd="0" destOrd="0" presId="urn:microsoft.com/office/officeart/2005/8/layout/chevron2"/>
    <dgm:cxn modelId="{86FF1EF0-BCE7-47AC-A74C-58A6D592A470}" type="presOf" srcId="{BDF84E68-270F-415C-AD4D-36CF030B0D8B}" destId="{D5093B22-E38C-4CFD-8E11-600E7759673C}" srcOrd="0" destOrd="0" presId="urn:microsoft.com/office/officeart/2005/8/layout/chevron2"/>
    <dgm:cxn modelId="{D0B7D7D1-1C33-4846-BBA5-D5D037B1D688}" srcId="{9813073F-09D3-4AEF-960A-E565D2B20B11}" destId="{0AEFD2AD-BB79-4EF5-9758-ACB5F57C1866}" srcOrd="0" destOrd="0" parTransId="{7B2973D2-2520-4382-AF15-C5D1D8261E1E}" sibTransId="{42BB2001-5AC1-449E-87AB-6C5537B64696}"/>
    <dgm:cxn modelId="{869939EF-FF91-4BAF-AEE8-D86342C517CC}" type="presOf" srcId="{F2EAA626-1F47-4EFE-A1ED-0CE409EE92D3}" destId="{D0A9FB62-327B-4182-986E-718F18A019EE}" srcOrd="0" destOrd="0" presId="urn:microsoft.com/office/officeart/2005/8/layout/chevron2"/>
    <dgm:cxn modelId="{D40B14D9-F9CB-4C5A-9A8E-511D6C8209F3}" srcId="{834E131A-185A-4A1C-866A-CE2F45DBF25B}" destId="{0F10F1D1-2FAD-4373-BDF1-D63749C8A1CE}" srcOrd="0" destOrd="0" parTransId="{14784B8F-2EEB-4DFA-8DB5-77BB1002FDE3}" sibTransId="{4CBF22D0-F47F-49A4-979E-279E6D91A8BE}"/>
    <dgm:cxn modelId="{62C9FBA0-6835-4D8F-88A0-E6657A7E62A6}" srcId="{834E131A-185A-4A1C-866A-CE2F45DBF25B}" destId="{9813073F-09D3-4AEF-960A-E565D2B20B11}" srcOrd="5" destOrd="0" parTransId="{0A895B37-781F-4591-89F5-8F98D4E2F3ED}" sibTransId="{E20A2BB9-6DFF-459A-9D26-35261045F8B3}"/>
    <dgm:cxn modelId="{05833010-7FA1-4477-9CBD-32A1C84E1C92}" srcId="{F2EAA626-1F47-4EFE-A1ED-0CE409EE92D3}" destId="{2C474EED-13CA-4844-BB4A-E16E4E21E89E}" srcOrd="0" destOrd="0" parTransId="{3CBBD7F7-3A6F-4A00-B481-D94B81320138}" sibTransId="{3A374FCC-5BA2-4F2E-B426-EDF9B016A690}"/>
    <dgm:cxn modelId="{91C928C5-8E1C-464F-A956-9BC531AFCDA5}" type="presOf" srcId="{9813073F-09D3-4AEF-960A-E565D2B20B11}" destId="{6EBF44A8-2B5E-49F7-A166-2C6E85367AF0}" srcOrd="0" destOrd="0" presId="urn:microsoft.com/office/officeart/2005/8/layout/chevron2"/>
    <dgm:cxn modelId="{B02AC9DD-948D-47E5-A9FB-506F2A0AA9D0}" type="presParOf" srcId="{34BB5C2E-2731-4B25-A664-F2C6A7F9B31B}" destId="{98EF3365-B417-4E30-8CB7-11A046C9E41D}" srcOrd="0" destOrd="0" presId="urn:microsoft.com/office/officeart/2005/8/layout/chevron2"/>
    <dgm:cxn modelId="{6517A64D-0DCE-4196-B0A1-08F951F7C07A}" type="presParOf" srcId="{98EF3365-B417-4E30-8CB7-11A046C9E41D}" destId="{0D76E98E-25E9-4BA6-810B-C25ED71464B4}" srcOrd="0" destOrd="0" presId="urn:microsoft.com/office/officeart/2005/8/layout/chevron2"/>
    <dgm:cxn modelId="{123F0E62-2C71-4633-94B1-73D3A3934F88}" type="presParOf" srcId="{98EF3365-B417-4E30-8CB7-11A046C9E41D}" destId="{89B5F092-23C4-423F-A36F-7E91F452F0DB}" srcOrd="1" destOrd="0" presId="urn:microsoft.com/office/officeart/2005/8/layout/chevron2"/>
    <dgm:cxn modelId="{24B2058C-D015-42D6-936B-158883227333}" type="presParOf" srcId="{34BB5C2E-2731-4B25-A664-F2C6A7F9B31B}" destId="{9945FE81-5B6B-433B-B7F3-6145C9156BBA}" srcOrd="1" destOrd="0" presId="urn:microsoft.com/office/officeart/2005/8/layout/chevron2"/>
    <dgm:cxn modelId="{5951D9C3-90F9-4183-A697-CC03B8E79A3B}" type="presParOf" srcId="{34BB5C2E-2731-4B25-A664-F2C6A7F9B31B}" destId="{FB07D218-7091-4712-ADB7-C3F563910D92}" srcOrd="2" destOrd="0" presId="urn:microsoft.com/office/officeart/2005/8/layout/chevron2"/>
    <dgm:cxn modelId="{CAA70FD3-8098-4895-A6A9-0319A5B057D1}" type="presParOf" srcId="{FB07D218-7091-4712-ADB7-C3F563910D92}" destId="{DB3CCC1D-EC93-42F1-9665-704F456C148B}" srcOrd="0" destOrd="0" presId="urn:microsoft.com/office/officeart/2005/8/layout/chevron2"/>
    <dgm:cxn modelId="{9A0F43DF-19A7-41EE-9D05-25FB972C1529}" type="presParOf" srcId="{FB07D218-7091-4712-ADB7-C3F563910D92}" destId="{3A2F93AB-9266-4B34-A952-6DD8F9052308}" srcOrd="1" destOrd="0" presId="urn:microsoft.com/office/officeart/2005/8/layout/chevron2"/>
    <dgm:cxn modelId="{946DC7BB-DDDB-4513-9826-A04B7E704F8B}" type="presParOf" srcId="{34BB5C2E-2731-4B25-A664-F2C6A7F9B31B}" destId="{B2EE6160-5437-4C45-A1CA-02B16082C480}" srcOrd="3" destOrd="0" presId="urn:microsoft.com/office/officeart/2005/8/layout/chevron2"/>
    <dgm:cxn modelId="{747A4CAE-2471-4592-80EE-DD49A56BA069}" type="presParOf" srcId="{34BB5C2E-2731-4B25-A664-F2C6A7F9B31B}" destId="{0E850C92-D237-4D9D-A57A-31C0868465CC}" srcOrd="4" destOrd="0" presId="urn:microsoft.com/office/officeart/2005/8/layout/chevron2"/>
    <dgm:cxn modelId="{2B0D8325-75A1-45A9-A544-4679FF94247E}" type="presParOf" srcId="{0E850C92-D237-4D9D-A57A-31C0868465CC}" destId="{D0A9FB62-327B-4182-986E-718F18A019EE}" srcOrd="0" destOrd="0" presId="urn:microsoft.com/office/officeart/2005/8/layout/chevron2"/>
    <dgm:cxn modelId="{F8F25888-6120-4E06-9609-5FF2BA91BAF4}" type="presParOf" srcId="{0E850C92-D237-4D9D-A57A-31C0868465CC}" destId="{C6314495-2F29-4B17-9DD7-08F968882BC2}" srcOrd="1" destOrd="0" presId="urn:microsoft.com/office/officeart/2005/8/layout/chevron2"/>
    <dgm:cxn modelId="{A4DF4833-6E4E-4F19-A84B-95C2F25DFB1D}" type="presParOf" srcId="{34BB5C2E-2731-4B25-A664-F2C6A7F9B31B}" destId="{3A943827-71CA-4675-9E6C-9145D6BE4150}" srcOrd="5" destOrd="0" presId="urn:microsoft.com/office/officeart/2005/8/layout/chevron2"/>
    <dgm:cxn modelId="{14A19EEA-4B8E-4BDF-A47C-3571DF30F3D2}" type="presParOf" srcId="{34BB5C2E-2731-4B25-A664-F2C6A7F9B31B}" destId="{6A0CC273-411F-413A-AEB8-600A41471C98}" srcOrd="6" destOrd="0" presId="urn:microsoft.com/office/officeart/2005/8/layout/chevron2"/>
    <dgm:cxn modelId="{FF252661-8007-4383-AAD7-9F210FD59386}" type="presParOf" srcId="{6A0CC273-411F-413A-AEB8-600A41471C98}" destId="{BC40F25A-4766-4D99-A46C-23C403D42A6B}" srcOrd="0" destOrd="0" presId="urn:microsoft.com/office/officeart/2005/8/layout/chevron2"/>
    <dgm:cxn modelId="{65B0E521-F819-4AFE-94CD-971A6A294D60}" type="presParOf" srcId="{6A0CC273-411F-413A-AEB8-600A41471C98}" destId="{F9FCBAD3-48A7-4438-84CA-94144B711518}" srcOrd="1" destOrd="0" presId="urn:microsoft.com/office/officeart/2005/8/layout/chevron2"/>
    <dgm:cxn modelId="{FDBD0332-5785-4C4A-9548-6C11F454D6EE}" type="presParOf" srcId="{34BB5C2E-2731-4B25-A664-F2C6A7F9B31B}" destId="{DD89B96C-2ECA-4513-ACBE-83DA0A16F814}" srcOrd="7" destOrd="0" presId="urn:microsoft.com/office/officeart/2005/8/layout/chevron2"/>
    <dgm:cxn modelId="{5D416FA4-BCB6-4370-A128-3A8D08911F81}" type="presParOf" srcId="{34BB5C2E-2731-4B25-A664-F2C6A7F9B31B}" destId="{991AAC5A-1218-40AD-9006-CB7E40F4080D}" srcOrd="8" destOrd="0" presId="urn:microsoft.com/office/officeart/2005/8/layout/chevron2"/>
    <dgm:cxn modelId="{B02A43A0-4585-4948-A6E4-1F6910E8F2A6}" type="presParOf" srcId="{991AAC5A-1218-40AD-9006-CB7E40F4080D}" destId="{7DF2243B-1D0E-4DC8-A10B-C1BB365C6FDD}" srcOrd="0" destOrd="0" presId="urn:microsoft.com/office/officeart/2005/8/layout/chevron2"/>
    <dgm:cxn modelId="{77A9CA28-B0D1-4BB9-BC2C-F6FB9E5BDC5D}" type="presParOf" srcId="{991AAC5A-1218-40AD-9006-CB7E40F4080D}" destId="{2B3840CB-D4FD-4161-8BC4-2E79660B28B8}" srcOrd="1" destOrd="0" presId="urn:microsoft.com/office/officeart/2005/8/layout/chevron2"/>
    <dgm:cxn modelId="{619EC4B9-16E7-4CF3-9961-C3B14853F2B7}" type="presParOf" srcId="{34BB5C2E-2731-4B25-A664-F2C6A7F9B31B}" destId="{9FB89375-BA1F-4C96-99F4-EF781A22FBF2}" srcOrd="9" destOrd="0" presId="urn:microsoft.com/office/officeart/2005/8/layout/chevron2"/>
    <dgm:cxn modelId="{3A997057-278B-4ADA-8838-A050CBF7A6B6}" type="presParOf" srcId="{34BB5C2E-2731-4B25-A664-F2C6A7F9B31B}" destId="{E98779B4-871D-47FC-8CEE-51D13BC44194}" srcOrd="10" destOrd="0" presId="urn:microsoft.com/office/officeart/2005/8/layout/chevron2"/>
    <dgm:cxn modelId="{5205A88B-1802-4E10-BB1A-5171AD9F3B64}" type="presParOf" srcId="{E98779B4-871D-47FC-8CEE-51D13BC44194}" destId="{6EBF44A8-2B5E-49F7-A166-2C6E85367AF0}" srcOrd="0" destOrd="0" presId="urn:microsoft.com/office/officeart/2005/8/layout/chevron2"/>
    <dgm:cxn modelId="{ABAB0AE9-1BCE-4FFF-B101-D9D2B89DCA64}" type="presParOf" srcId="{E98779B4-871D-47FC-8CEE-51D13BC44194}" destId="{BDFCD358-3516-4641-9372-BC66220FC67F}" srcOrd="1" destOrd="0" presId="urn:microsoft.com/office/officeart/2005/8/layout/chevron2"/>
    <dgm:cxn modelId="{F2FE3CFC-3230-43E1-B0B6-905C5C098C0F}" type="presParOf" srcId="{34BB5C2E-2731-4B25-A664-F2C6A7F9B31B}" destId="{991EF913-9C7E-47F3-ABE1-309767291E68}" srcOrd="11" destOrd="0" presId="urn:microsoft.com/office/officeart/2005/8/layout/chevron2"/>
    <dgm:cxn modelId="{A94DA6DA-9F1B-41E4-A0A0-62C0828FFCC5}" type="presParOf" srcId="{34BB5C2E-2731-4B25-A664-F2C6A7F9B31B}" destId="{93BE05B9-E71C-42B1-AD55-EDF2F4FD0837}" srcOrd="12" destOrd="0" presId="urn:microsoft.com/office/officeart/2005/8/layout/chevron2"/>
    <dgm:cxn modelId="{33FF58E0-A9D9-418E-8E4C-E6FF3CDCCC11}" type="presParOf" srcId="{93BE05B9-E71C-42B1-AD55-EDF2F4FD0837}" destId="{F639CEA3-F4B6-48A6-A916-A3772C4357FA}" srcOrd="0" destOrd="0" presId="urn:microsoft.com/office/officeart/2005/8/layout/chevron2"/>
    <dgm:cxn modelId="{E46189C5-77E4-410D-84CC-2F42E63EFED0}" type="presParOf" srcId="{93BE05B9-E71C-42B1-AD55-EDF2F4FD0837}" destId="{D5093B22-E38C-4CFD-8E11-600E775967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975D-638C-4B73-80F3-63D76F7B482E}">
      <dsp:nvSpPr>
        <dsp:cNvPr id="0" name=""/>
        <dsp:cNvSpPr/>
      </dsp:nvSpPr>
      <dsp:spPr>
        <a:xfrm>
          <a:off x="0" y="3447901"/>
          <a:ext cx="8136904" cy="226325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ru-RU" sz="4300" kern="1200" dirty="0" smtClean="0"/>
            <a:t> </a:t>
          </a:r>
          <a:endParaRPr lang="ru-RU" sz="4300" kern="1200" dirty="0"/>
        </a:p>
      </dsp:txBody>
      <dsp:txXfrm>
        <a:off x="0" y="3447901"/>
        <a:ext cx="8136904" cy="1222159"/>
      </dsp:txXfrm>
    </dsp:sp>
    <dsp:sp modelId="{DDDCC711-2BD4-4F53-86A6-ABE306A39E4F}">
      <dsp:nvSpPr>
        <dsp:cNvPr id="0" name=""/>
        <dsp:cNvSpPr/>
      </dsp:nvSpPr>
      <dsp:spPr>
        <a:xfrm>
          <a:off x="0" y="3811890"/>
          <a:ext cx="8136904" cy="1516704"/>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study of the effect of electrical stimulation of poultry meat before freezing and the quality indicators of its samples after thawing</a:t>
          </a:r>
          <a:endParaRPr lang="ru-RU" sz="2800" kern="1200" dirty="0">
            <a:solidFill>
              <a:schemeClr val="tx1"/>
            </a:solidFill>
          </a:endParaRPr>
        </a:p>
      </dsp:txBody>
      <dsp:txXfrm>
        <a:off x="0" y="3811890"/>
        <a:ext cx="8136904" cy="1516704"/>
      </dsp:txXfrm>
    </dsp:sp>
    <dsp:sp modelId="{DA605475-A7AC-44CA-BF65-F22A255383AE}">
      <dsp:nvSpPr>
        <dsp:cNvPr id="0" name=""/>
        <dsp:cNvSpPr/>
      </dsp:nvSpPr>
      <dsp:spPr>
        <a:xfrm rot="10800000">
          <a:off x="0" y="957"/>
          <a:ext cx="8136904" cy="3480892"/>
        </a:xfrm>
        <a:prstGeom prst="upArrowCallou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ru-RU" sz="4300" kern="1200" dirty="0" smtClean="0"/>
            <a:t> </a:t>
          </a:r>
          <a:endParaRPr lang="ru-RU" sz="4300" kern="1200" dirty="0"/>
        </a:p>
      </dsp:txBody>
      <dsp:txXfrm rot="-10800000">
        <a:off x="0" y="957"/>
        <a:ext cx="8136904" cy="1221793"/>
      </dsp:txXfrm>
    </dsp:sp>
    <dsp:sp modelId="{CB0E1CF6-CE26-496D-811C-D95DDBDA97E9}">
      <dsp:nvSpPr>
        <dsp:cNvPr id="0" name=""/>
        <dsp:cNvSpPr/>
      </dsp:nvSpPr>
      <dsp:spPr>
        <a:xfrm>
          <a:off x="0" y="630387"/>
          <a:ext cx="8136904" cy="1040786"/>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Times New Roman" panose="02020603050405020304" pitchFamily="18" charset="0"/>
              <a:cs typeface="Times New Roman" panose="02020603050405020304" pitchFamily="18" charset="0"/>
            </a:rPr>
            <a:t>Purpose of the research</a:t>
          </a:r>
          <a:endParaRPr lang="ru-RU" sz="3600" kern="1200" dirty="0">
            <a:solidFill>
              <a:schemeClr val="tx1"/>
            </a:solidFill>
          </a:endParaRPr>
        </a:p>
      </dsp:txBody>
      <dsp:txXfrm>
        <a:off x="0" y="630387"/>
        <a:ext cx="8136904" cy="1040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6E98E-25E9-4BA6-810B-C25ED71464B4}">
      <dsp:nvSpPr>
        <dsp:cNvPr id="0" name=""/>
        <dsp:cNvSpPr/>
      </dsp:nvSpPr>
      <dsp:spPr>
        <a:xfrm rot="5400000">
          <a:off x="-143186" y="146222"/>
          <a:ext cx="954579" cy="668205"/>
        </a:xfrm>
        <a:prstGeom prst="chevron">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 </a:t>
          </a:r>
          <a:endParaRPr lang="ru-RU" sz="1800" kern="1200" dirty="0"/>
        </a:p>
      </dsp:txBody>
      <dsp:txXfrm rot="-5400000">
        <a:off x="2" y="337138"/>
        <a:ext cx="668205" cy="286374"/>
      </dsp:txXfrm>
    </dsp:sp>
    <dsp:sp modelId="{89B5F092-23C4-423F-A36F-7E91F452F0DB}">
      <dsp:nvSpPr>
        <dsp:cNvPr id="0" name=""/>
        <dsp:cNvSpPr/>
      </dsp:nvSpPr>
      <dsp:spPr>
        <a:xfrm rot="5400000">
          <a:off x="4308340" y="-3637099"/>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latin typeface="Times New Roman" panose="02020603050405020304" pitchFamily="18" charset="0"/>
              <a:cs typeface="Times New Roman" panose="02020603050405020304" pitchFamily="18" charset="0"/>
            </a:rPr>
            <a:t>One of the main and effective ways to preserve the original properties and quality of meat (meat products) is cold preservation, which distinguishes this method from salting, heating and other technological operations that involve changing them.</a:t>
          </a:r>
          <a:endParaRPr lang="ru-RU" sz="1400" kern="1200" dirty="0">
            <a:solidFill>
              <a:schemeClr val="tx1"/>
            </a:solidFill>
          </a:endParaRPr>
        </a:p>
      </dsp:txBody>
      <dsp:txXfrm rot="-5400000">
        <a:off x="668206" y="33324"/>
        <a:ext cx="7870457" cy="559898"/>
      </dsp:txXfrm>
    </dsp:sp>
    <dsp:sp modelId="{DB3CCC1D-EC93-42F1-9665-704F456C148B}">
      <dsp:nvSpPr>
        <dsp:cNvPr id="0" name=""/>
        <dsp:cNvSpPr/>
      </dsp:nvSpPr>
      <dsp:spPr>
        <a:xfrm rot="5400000">
          <a:off x="-143186" y="1018228"/>
          <a:ext cx="954579" cy="668205"/>
        </a:xfrm>
        <a:prstGeom prst="chevron">
          <a:avLst/>
        </a:prstGeom>
        <a:solidFill>
          <a:schemeClr val="accent3">
            <a:shade val="80000"/>
            <a:hueOff val="36485"/>
            <a:satOff val="-239"/>
            <a:lumOff val="4092"/>
            <a:alphaOff val="0"/>
          </a:schemeClr>
        </a:solidFill>
        <a:ln w="25400" cap="flat" cmpd="sng" algn="ctr">
          <a:solidFill>
            <a:schemeClr val="accent3">
              <a:shade val="80000"/>
              <a:hueOff val="36485"/>
              <a:satOff val="-239"/>
              <a:lumOff val="4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 </a:t>
          </a:r>
          <a:endParaRPr lang="ru-RU" sz="1800" kern="1200" dirty="0"/>
        </a:p>
      </dsp:txBody>
      <dsp:txXfrm rot="-5400000">
        <a:off x="2" y="1209144"/>
        <a:ext cx="668205" cy="286374"/>
      </dsp:txXfrm>
    </dsp:sp>
    <dsp:sp modelId="{3A2F93AB-9266-4B34-A952-6DD8F9052308}">
      <dsp:nvSpPr>
        <dsp:cNvPr id="0" name=""/>
        <dsp:cNvSpPr/>
      </dsp:nvSpPr>
      <dsp:spPr>
        <a:xfrm rot="5400000">
          <a:off x="4308340" y="-2765093"/>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36485"/>
              <a:satOff val="-239"/>
              <a:lumOff val="4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Times New Roman" panose="02020603050405020304" pitchFamily="18" charset="0"/>
              <a:cs typeface="Times New Roman" panose="02020603050405020304" pitchFamily="18" charset="0"/>
            </a:rPr>
            <a:t>Freezing is one of the low temperature preserving methods.</a:t>
          </a:r>
          <a:endParaRPr lang="ru-RU" sz="1700" kern="1200" dirty="0">
            <a:solidFill>
              <a:schemeClr val="tx1"/>
            </a:solidFill>
          </a:endParaRPr>
        </a:p>
      </dsp:txBody>
      <dsp:txXfrm rot="-5400000">
        <a:off x="668206" y="905330"/>
        <a:ext cx="7870457" cy="559898"/>
      </dsp:txXfrm>
    </dsp:sp>
    <dsp:sp modelId="{D0A9FB62-327B-4182-986E-718F18A019EE}">
      <dsp:nvSpPr>
        <dsp:cNvPr id="0" name=""/>
        <dsp:cNvSpPr/>
      </dsp:nvSpPr>
      <dsp:spPr>
        <a:xfrm rot="5400000">
          <a:off x="-143186" y="1890234"/>
          <a:ext cx="954579" cy="668205"/>
        </a:xfrm>
        <a:prstGeom prst="chevron">
          <a:avLst/>
        </a:prstGeom>
        <a:solidFill>
          <a:schemeClr val="accent3">
            <a:shade val="80000"/>
            <a:hueOff val="72969"/>
            <a:satOff val="-477"/>
            <a:lumOff val="8185"/>
            <a:alphaOff val="0"/>
          </a:schemeClr>
        </a:solidFill>
        <a:ln w="25400" cap="flat" cmpd="sng" algn="ctr">
          <a:solidFill>
            <a:schemeClr val="accent3">
              <a:shade val="80000"/>
              <a:hueOff val="72969"/>
              <a:satOff val="-477"/>
              <a:lumOff val="8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 </a:t>
          </a:r>
          <a:endParaRPr lang="ru-RU" sz="1800" kern="1200" dirty="0"/>
        </a:p>
      </dsp:txBody>
      <dsp:txXfrm rot="-5400000">
        <a:off x="2" y="2081150"/>
        <a:ext cx="668205" cy="286374"/>
      </dsp:txXfrm>
    </dsp:sp>
    <dsp:sp modelId="{C6314495-2F29-4B17-9DD7-08F968882BC2}">
      <dsp:nvSpPr>
        <dsp:cNvPr id="0" name=""/>
        <dsp:cNvSpPr/>
      </dsp:nvSpPr>
      <dsp:spPr>
        <a:xfrm rot="5400000">
          <a:off x="4308340" y="-1893086"/>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72969"/>
              <a:satOff val="-477"/>
              <a:lumOff val="8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latin typeface="Times New Roman" panose="02020603050405020304" pitchFamily="18" charset="0"/>
              <a:cs typeface="Times New Roman" panose="02020603050405020304" pitchFamily="18" charset="0"/>
            </a:rPr>
            <a:t>Freezing leads to a change in the physicochemical and technological properties of meat. The peculiarities of changes in meat systems during freezing are determined by the phase transition of water into ice and an increase in the concentration of substances dissolved in the liquid phase.</a:t>
          </a:r>
          <a:endParaRPr lang="ru-RU" sz="1400" kern="1200" dirty="0">
            <a:solidFill>
              <a:schemeClr val="tx1"/>
            </a:solidFill>
          </a:endParaRPr>
        </a:p>
      </dsp:txBody>
      <dsp:txXfrm rot="-5400000">
        <a:off x="668206" y="1777337"/>
        <a:ext cx="7870457" cy="559898"/>
      </dsp:txXfrm>
    </dsp:sp>
    <dsp:sp modelId="{BC40F25A-4766-4D99-A46C-23C403D42A6B}">
      <dsp:nvSpPr>
        <dsp:cNvPr id="0" name=""/>
        <dsp:cNvSpPr/>
      </dsp:nvSpPr>
      <dsp:spPr>
        <a:xfrm rot="5400000">
          <a:off x="-143186" y="2762241"/>
          <a:ext cx="954579" cy="668205"/>
        </a:xfrm>
        <a:prstGeom prst="chevron">
          <a:avLst/>
        </a:prstGeom>
        <a:solidFill>
          <a:schemeClr val="accent3">
            <a:shade val="80000"/>
            <a:hueOff val="109454"/>
            <a:satOff val="-716"/>
            <a:lumOff val="12277"/>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2" y="2953157"/>
        <a:ext cx="668205" cy="286374"/>
      </dsp:txXfrm>
    </dsp:sp>
    <dsp:sp modelId="{F9FCBAD3-48A7-4438-84CA-94144B711518}">
      <dsp:nvSpPr>
        <dsp:cNvPr id="0" name=""/>
        <dsp:cNvSpPr/>
      </dsp:nvSpPr>
      <dsp:spPr>
        <a:xfrm rot="5400000">
          <a:off x="4308340" y="-1021080"/>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latin typeface="Times New Roman" panose="02020603050405020304" pitchFamily="18" charset="0"/>
              <a:cs typeface="Times New Roman" panose="02020603050405020304" pitchFamily="18" charset="0"/>
            </a:rPr>
            <a:t>Most of the loss of juice occurs due to the diffusion of cellular moisture into the intercellular space during slow freezing of cells.</a:t>
          </a:r>
          <a:endParaRPr lang="ru-RU" sz="1400" kern="1200" dirty="0">
            <a:solidFill>
              <a:schemeClr val="tx1"/>
            </a:solidFill>
          </a:endParaRPr>
        </a:p>
      </dsp:txBody>
      <dsp:txXfrm rot="-5400000">
        <a:off x="668206" y="2649343"/>
        <a:ext cx="7870457" cy="559898"/>
      </dsp:txXfrm>
    </dsp:sp>
    <dsp:sp modelId="{7DF2243B-1D0E-4DC8-A10B-C1BB365C6FDD}">
      <dsp:nvSpPr>
        <dsp:cNvPr id="0" name=""/>
        <dsp:cNvSpPr/>
      </dsp:nvSpPr>
      <dsp:spPr>
        <a:xfrm rot="5400000">
          <a:off x="-143186" y="3634247"/>
          <a:ext cx="954579" cy="668205"/>
        </a:xfrm>
        <a:prstGeom prst="chevron">
          <a:avLst/>
        </a:prstGeom>
        <a:solidFill>
          <a:schemeClr val="accent3">
            <a:shade val="80000"/>
            <a:hueOff val="145938"/>
            <a:satOff val="-954"/>
            <a:lumOff val="16369"/>
            <a:alphaOff val="0"/>
          </a:schemeClr>
        </a:solidFill>
        <a:ln w="25400" cap="flat" cmpd="sng" algn="ctr">
          <a:solidFill>
            <a:schemeClr val="accent3">
              <a:shade val="80000"/>
              <a:hueOff val="145938"/>
              <a:satOff val="-954"/>
              <a:lumOff val="163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a:p>
      </dsp:txBody>
      <dsp:txXfrm rot="-5400000">
        <a:off x="2" y="3825163"/>
        <a:ext cx="668205" cy="286374"/>
      </dsp:txXfrm>
    </dsp:sp>
    <dsp:sp modelId="{2B3840CB-D4FD-4161-8BC4-2E79660B28B8}">
      <dsp:nvSpPr>
        <dsp:cNvPr id="0" name=""/>
        <dsp:cNvSpPr/>
      </dsp:nvSpPr>
      <dsp:spPr>
        <a:xfrm rot="5400000">
          <a:off x="4308340" y="-149074"/>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145938"/>
              <a:satOff val="-954"/>
              <a:lumOff val="16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13180A"/>
              </a:solidFill>
              <a:latin typeface="Times New Roman" panose="02020603050405020304" pitchFamily="18" charset="0"/>
              <a:cs typeface="Times New Roman" panose="02020603050405020304" pitchFamily="18" charset="0"/>
            </a:rPr>
            <a:t>Crystallization of water in the fibers of muscle tissue is characterized by the formation of exit and entry tubules going into the crystal. Crystals that arise during freezing mechanically damage muscle fibers.</a:t>
          </a:r>
          <a:endParaRPr lang="ru-RU" sz="1400" kern="1200" dirty="0"/>
        </a:p>
      </dsp:txBody>
      <dsp:txXfrm rot="-5400000">
        <a:off x="668206" y="3521349"/>
        <a:ext cx="7870457" cy="559898"/>
      </dsp:txXfrm>
    </dsp:sp>
    <dsp:sp modelId="{6EBF44A8-2B5E-49F7-A166-2C6E85367AF0}">
      <dsp:nvSpPr>
        <dsp:cNvPr id="0" name=""/>
        <dsp:cNvSpPr/>
      </dsp:nvSpPr>
      <dsp:spPr>
        <a:xfrm rot="5400000">
          <a:off x="-143186" y="4506253"/>
          <a:ext cx="954579" cy="668205"/>
        </a:xfrm>
        <a:prstGeom prst="chevron">
          <a:avLst/>
        </a:prstGeom>
        <a:solidFill>
          <a:schemeClr val="accent3">
            <a:shade val="80000"/>
            <a:hueOff val="182423"/>
            <a:satOff val="-1193"/>
            <a:lumOff val="20462"/>
            <a:alphaOff val="0"/>
          </a:schemeClr>
        </a:solidFill>
        <a:ln w="25400" cap="flat" cmpd="sng" algn="ctr">
          <a:solidFill>
            <a:schemeClr val="accent3">
              <a:shade val="80000"/>
              <a:hueOff val="182423"/>
              <a:satOff val="-1193"/>
              <a:lumOff val="204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a:p>
      </dsp:txBody>
      <dsp:txXfrm rot="-5400000">
        <a:off x="2" y="4697169"/>
        <a:ext cx="668205" cy="286374"/>
      </dsp:txXfrm>
    </dsp:sp>
    <dsp:sp modelId="{BDFCD358-3516-4641-9372-BC66220FC67F}">
      <dsp:nvSpPr>
        <dsp:cNvPr id="0" name=""/>
        <dsp:cNvSpPr/>
      </dsp:nvSpPr>
      <dsp:spPr>
        <a:xfrm rot="5400000">
          <a:off x="4308340" y="722931"/>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182423"/>
              <a:satOff val="-1193"/>
              <a:lumOff val="204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13180A"/>
              </a:solidFill>
              <a:latin typeface="Times New Roman" panose="02020603050405020304" pitchFamily="18" charset="0"/>
              <a:cs typeface="Times New Roman" panose="02020603050405020304" pitchFamily="18" charset="0"/>
            </a:rPr>
            <a:t>When fresh carcasses are cooled and frozen, the development of "cold contraction" of muscles is observed.</a:t>
          </a:r>
          <a:endParaRPr lang="ru-RU" sz="1900" kern="1200" dirty="0"/>
        </a:p>
      </dsp:txBody>
      <dsp:txXfrm rot="-5400000">
        <a:off x="668206" y="4393355"/>
        <a:ext cx="7870457" cy="559898"/>
      </dsp:txXfrm>
    </dsp:sp>
    <dsp:sp modelId="{F639CEA3-F4B6-48A6-A916-A3772C4357FA}">
      <dsp:nvSpPr>
        <dsp:cNvPr id="0" name=""/>
        <dsp:cNvSpPr/>
      </dsp:nvSpPr>
      <dsp:spPr>
        <a:xfrm rot="5400000">
          <a:off x="-143186" y="5378260"/>
          <a:ext cx="954579" cy="668205"/>
        </a:xfrm>
        <a:prstGeom prst="chevron">
          <a:avLst/>
        </a:prstGeom>
        <a:solidFill>
          <a:schemeClr val="accent3">
            <a:shade val="80000"/>
            <a:hueOff val="218907"/>
            <a:satOff val="-1431"/>
            <a:lumOff val="24554"/>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a:p>
      </dsp:txBody>
      <dsp:txXfrm rot="-5400000">
        <a:off x="2" y="5569176"/>
        <a:ext cx="668205" cy="286374"/>
      </dsp:txXfrm>
    </dsp:sp>
    <dsp:sp modelId="{D5093B22-E38C-4CFD-8E11-600E7759673C}">
      <dsp:nvSpPr>
        <dsp:cNvPr id="0" name=""/>
        <dsp:cNvSpPr/>
      </dsp:nvSpPr>
      <dsp:spPr>
        <a:xfrm rot="5400000">
          <a:off x="4308340" y="1594938"/>
          <a:ext cx="620476" cy="7900746"/>
        </a:xfrm>
        <a:prstGeom prst="round2SameRect">
          <a:avLst/>
        </a:prstGeom>
        <a:solidFill>
          <a:schemeClr val="lt1">
            <a:alpha val="90000"/>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13180A"/>
              </a:solidFill>
              <a:latin typeface="Times New Roman" panose="02020603050405020304" pitchFamily="18" charset="0"/>
              <a:cs typeface="Times New Roman" panose="02020603050405020304" pitchFamily="18" charset="0"/>
            </a:rPr>
            <a:t>Thus, improving the organoleptic characteristics and functional and technological properties of meat after defrosting is an important task.</a:t>
          </a:r>
          <a:endParaRPr lang="ru-RU" sz="1900" kern="1200" dirty="0"/>
        </a:p>
      </dsp:txBody>
      <dsp:txXfrm rot="-5400000">
        <a:off x="668206" y="5265362"/>
        <a:ext cx="7870457" cy="559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7BC94-912E-4724-9655-9308F52E9DA4}" type="datetimeFigureOut">
              <a:rPr lang="ru-RU" smtClean="0"/>
              <a:t>30.08.2020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5CD45-369C-4A4E-976E-93C27346E8A6}" type="slidenum">
              <a:rPr lang="ru-RU" smtClean="0"/>
              <a:t>‹#›</a:t>
            </a:fld>
            <a:endParaRPr lang="ru-RU"/>
          </a:p>
        </p:txBody>
      </p:sp>
    </p:spTree>
    <p:extLst>
      <p:ext uri="{BB962C8B-B14F-4D97-AF65-F5344CB8AC3E}">
        <p14:creationId xmlns:p14="http://schemas.microsoft.com/office/powerpoint/2010/main" val="38137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5B70DB-E83E-4C24-BDF6-DD96CF494A55}" type="datetime1">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8BE800-8C2A-40DB-A2EE-14D5C2101030}" type="datetime1">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21A95-9883-4B19-B4CE-71E76279F8AC}" type="datetime1">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EAA8E2-BD90-4D05-8997-36465FE3E086}" type="datetime1">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45D384-39AB-4D94-88F5-B85F7A0BACFE}" type="datetime1">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BFC9F8-B6C5-41F4-B913-A9011C1D47FF}" type="datetime1">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E936B3-1362-4C54-88FF-6D19B907A8EB}" type="datetime1">
              <a:rPr lang="ru-RU" smtClean="0"/>
              <a:t>30.08.2020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0E66D2-ED73-486E-B2CE-DE561411462A}" type="datetime1">
              <a:rPr lang="ru-RU" smtClean="0"/>
              <a:t>30.08.2020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5043CE-0AB2-4DED-BEEA-281351E7618B}" type="datetime1">
              <a:rPr lang="ru-RU" smtClean="0"/>
              <a:t>30.08.2020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B03445-E496-4730-9BD3-ADA28238154A}" type="datetime1">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B2F37A-7CFE-4EFC-BEE7-EFD7D9779E2B}" type="datetime1">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6A659-FA0E-4CA2-AA9E-C81253FFB713}" type="datetime1">
              <a:rPr lang="ru-RU" smtClean="0"/>
              <a:t>30.08.2020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726715" y="1704132"/>
            <a:ext cx="7551203" cy="369332"/>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latin typeface="Times New Roman" panose="02020603050405020304" pitchFamily="18" charset="0"/>
                <a:cs typeface="Times New Roman" panose="02020603050405020304" pitchFamily="18" charset="0"/>
              </a:rPr>
              <a:t>FSBEI HE "Volgograd State Agrarian University"</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59832" y="4519004"/>
            <a:ext cx="5258909" cy="1323439"/>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Authors:</a:t>
            </a:r>
          </a:p>
          <a:p>
            <a:r>
              <a:rPr lang="en-US" sz="2000" dirty="0">
                <a:solidFill>
                  <a:schemeClr val="tx1"/>
                </a:solidFill>
                <a:latin typeface="Times New Roman" pitchFamily="18" charset="0"/>
                <a:cs typeface="Times New Roman" pitchFamily="18" charset="0"/>
              </a:rPr>
              <a:t>Candidate of Biological Sciences </a:t>
            </a:r>
            <a:r>
              <a:rPr lang="en-US" sz="2000" dirty="0" err="1" smtClean="0">
                <a:solidFill>
                  <a:schemeClr val="tx1"/>
                </a:solidFill>
                <a:latin typeface="Times New Roman" pitchFamily="18" charset="0"/>
                <a:cs typeface="Times New Roman" pitchFamily="18" charset="0"/>
              </a:rPr>
              <a:t>Melnikov</a:t>
            </a:r>
            <a:r>
              <a:rPr lang="ru-RU"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A.G.</a:t>
            </a:r>
          </a:p>
          <a:p>
            <a:r>
              <a:rPr lang="en-US" sz="2000" dirty="0">
                <a:solidFill>
                  <a:schemeClr val="tx1"/>
                </a:solidFill>
                <a:latin typeface="Times New Roman" pitchFamily="18" charset="0"/>
                <a:cs typeface="Times New Roman" pitchFamily="18" charset="0"/>
              </a:rPr>
              <a:t>Candidate of Technical Sciences </a:t>
            </a:r>
            <a:r>
              <a:rPr lang="en-US" sz="2000" dirty="0" err="1">
                <a:solidFill>
                  <a:schemeClr val="tx1"/>
                </a:solidFill>
                <a:latin typeface="Times New Roman" pitchFamily="18" charset="0"/>
                <a:cs typeface="Times New Roman" pitchFamily="18" charset="0"/>
              </a:rPr>
              <a:t>Petrukhin</a:t>
            </a:r>
            <a:r>
              <a:rPr lang="en-US" sz="2000" dirty="0">
                <a:solidFill>
                  <a:schemeClr val="tx1"/>
                </a:solidFill>
                <a:latin typeface="Times New Roman" pitchFamily="18" charset="0"/>
                <a:cs typeface="Times New Roman" pitchFamily="18" charset="0"/>
              </a:rPr>
              <a:t> V.A.</a:t>
            </a:r>
          </a:p>
          <a:p>
            <a:r>
              <a:rPr lang="en-US" sz="2000" dirty="0">
                <a:solidFill>
                  <a:schemeClr val="tx1"/>
                </a:solidFill>
                <a:latin typeface="Times New Roman" pitchFamily="18" charset="0"/>
                <a:cs typeface="Times New Roman" pitchFamily="18" charset="0"/>
              </a:rPr>
              <a:t>Candidate of Biological Sciences </a:t>
            </a:r>
            <a:r>
              <a:rPr lang="en-US" sz="2000" dirty="0" err="1" smtClean="0">
                <a:solidFill>
                  <a:schemeClr val="tx1"/>
                </a:solidFill>
                <a:latin typeface="Times New Roman" pitchFamily="18" charset="0"/>
                <a:cs typeface="Times New Roman" pitchFamily="18" charset="0"/>
              </a:rPr>
              <a:t>Melnikova</a:t>
            </a:r>
            <a:r>
              <a:rPr lang="ru-RU"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E.A.</a:t>
            </a:r>
            <a:endParaRPr lang="ru-RU" sz="2000" dirty="0">
              <a:solidFill>
                <a:schemeClr val="tx1"/>
              </a:solidFill>
              <a:latin typeface="Times New Roman" pitchFamily="18" charset="0"/>
              <a:cs typeface="Times New Roman" pitchFamily="18" charset="0"/>
            </a:endParaRPr>
          </a:p>
        </p:txBody>
      </p:sp>
      <p:sp>
        <p:nvSpPr>
          <p:cNvPr id="6" name="TextBox 5"/>
          <p:cNvSpPr txBox="1"/>
          <p:nvPr/>
        </p:nvSpPr>
        <p:spPr>
          <a:xfrm>
            <a:off x="3635896" y="6191932"/>
            <a:ext cx="1872208" cy="369332"/>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Volgograd</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2020</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26716" y="2370196"/>
            <a:ext cx="7551203" cy="1938992"/>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 for electrically stimulating poultry meat before freezing</a:t>
            </a:r>
            <a:endParaRPr lang="ru-RU"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15" descr="D:\Windows\Артём\Рабочий стол\волгау гер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5" y="211073"/>
            <a:ext cx="108426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232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1026" name="Picture 2" descr="https://static-eu.insales.ru/images/products/1/1281/181863681/large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3324943"/>
            <a:ext cx="4572000" cy="3200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7037" y="3501008"/>
            <a:ext cx="5535083" cy="400110"/>
          </a:xfrm>
          <a:prstGeom prst="rect">
            <a:avLst/>
          </a:prstGeom>
          <a:solidFill>
            <a:schemeClr val="accent3">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indent="0" algn="ctr" fontAlgn="base">
              <a:spcBef>
                <a:spcPct val="0"/>
              </a:spcBef>
              <a:spcAft>
                <a:spcPct val="0"/>
              </a:spcAft>
            </a:pPr>
            <a:r>
              <a:rPr lang="en-US" altLang="ru-RU" sz="2000" dirty="0">
                <a:latin typeface="Times New Roman" pitchFamily="18" charset="0"/>
                <a:ea typeface="Calibri" pitchFamily="34" charset="0"/>
                <a:cs typeface="Times New Roman" pitchFamily="18" charset="0"/>
              </a:rPr>
              <a:t>Figure 1 - Mass fraction of moisture in samples,%</a:t>
            </a:r>
            <a:endParaRPr kumimoji="0" lang="ru-RU" altLang="ru-RU" sz="2000" b="0" i="0" u="none" strike="noStrike" cap="none" normalizeH="0" baseline="0" dirty="0" smtClean="0">
              <a:ln>
                <a:noFill/>
              </a:ln>
              <a:solidFill>
                <a:schemeClr val="tx1"/>
              </a:solidFill>
              <a:effectLst/>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10</a:t>
            </a:fld>
            <a:endParaRPr lang="ru-RU"/>
          </a:p>
        </p:txBody>
      </p:sp>
      <p:graphicFrame>
        <p:nvGraphicFramePr>
          <p:cNvPr id="6" name="Диаграмма 5"/>
          <p:cNvGraphicFramePr>
            <a:graphicFrameLocks/>
          </p:cNvGraphicFramePr>
          <p:nvPr>
            <p:extLst>
              <p:ext uri="{D42A27DB-BD31-4B8C-83A1-F6EECF244321}">
                <p14:modId xmlns:p14="http://schemas.microsoft.com/office/powerpoint/2010/main" val="1785073581"/>
              </p:ext>
            </p:extLst>
          </p:nvPr>
        </p:nvGraphicFramePr>
        <p:xfrm>
          <a:off x="256286" y="62287"/>
          <a:ext cx="4968552" cy="3240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0125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5122" name="Picture 2" descr="D:\1_Мультимедиа\Ё-моё\АСПИРАНТУРА\XXIV Региональная конференция\фото мясо\IMG_20191010_172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4164" y="3284984"/>
            <a:ext cx="4295462" cy="3221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83568" y="3870920"/>
            <a:ext cx="3326043" cy="707886"/>
          </a:xfrm>
          <a:prstGeom prst="rect">
            <a:avLst/>
          </a:prstGeom>
          <a:solidFill>
            <a:schemeClr val="accent3">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ctr"/>
            <a:r>
              <a:rPr lang="en-US" altLang="ru-RU" sz="2000" dirty="0">
                <a:solidFill>
                  <a:srgbClr val="13180A"/>
                </a:solidFill>
                <a:latin typeface="Times New Roman" pitchFamily="18" charset="0"/>
                <a:ea typeface="Calibri" pitchFamily="34" charset="0"/>
                <a:cs typeface="Times New Roman" pitchFamily="18" charset="0"/>
              </a:rPr>
              <a:t>Figure 2 - Indicators of water-binding capacity of samples,%</a:t>
            </a:r>
            <a:endParaRPr kumimoji="0" lang="ru-RU" altLang="ru-RU" sz="2000" b="0" i="0" u="none" strike="noStrike" cap="none" normalizeH="0" baseline="0" dirty="0" smtClean="0">
              <a:ln>
                <a:noFill/>
              </a:ln>
              <a:solidFill>
                <a:srgbClr val="13180A"/>
              </a:solidFill>
              <a:effectLst/>
              <a:latin typeface="Arial" pitchFamily="34" charset="0"/>
              <a:cs typeface="Arial" pitchFamily="34"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11</a:t>
            </a:fld>
            <a:endParaRPr lang="ru-RU"/>
          </a:p>
        </p:txBody>
      </p:sp>
      <p:graphicFrame>
        <p:nvGraphicFramePr>
          <p:cNvPr id="6" name="Диаграмма 5"/>
          <p:cNvGraphicFramePr>
            <a:graphicFrameLocks/>
          </p:cNvGraphicFramePr>
          <p:nvPr>
            <p:extLst>
              <p:ext uri="{D42A27DB-BD31-4B8C-83A1-F6EECF244321}">
                <p14:modId xmlns:p14="http://schemas.microsoft.com/office/powerpoint/2010/main" val="834077585"/>
              </p:ext>
            </p:extLst>
          </p:nvPr>
        </p:nvGraphicFramePr>
        <p:xfrm>
          <a:off x="204604" y="116632"/>
          <a:ext cx="5015467" cy="3312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9725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91343" y="3695924"/>
            <a:ext cx="3600401" cy="707886"/>
          </a:xfrm>
          <a:prstGeom prst="rect">
            <a:avLst/>
          </a:prstGeom>
          <a:solidFill>
            <a:schemeClr val="accent3">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fontAlgn="base">
              <a:spcBef>
                <a:spcPct val="0"/>
              </a:spcBef>
              <a:spcAft>
                <a:spcPct val="0"/>
              </a:spcAft>
            </a:pPr>
            <a:r>
              <a:rPr lang="en-US" altLang="ru-RU" sz="2000" dirty="0">
                <a:solidFill>
                  <a:srgbClr val="2B3616"/>
                </a:solidFill>
                <a:latin typeface="Times New Roman" pitchFamily="18" charset="0"/>
                <a:ea typeface="Calibri" pitchFamily="34" charset="0"/>
                <a:cs typeface="Times New Roman" pitchFamily="18" charset="0"/>
              </a:rPr>
              <a:t>Figure 3 - Indicators of visible roasting of samples,%</a:t>
            </a:r>
            <a:endParaRPr kumimoji="0" lang="ru-RU" altLang="ru-RU" sz="2000" b="0" i="0" u="none" strike="noStrike" cap="none" normalizeH="0" baseline="0" dirty="0" smtClean="0">
              <a:ln>
                <a:noFill/>
              </a:ln>
              <a:solidFill>
                <a:srgbClr val="2B3616"/>
              </a:solidFill>
              <a:effectLst/>
              <a:latin typeface="Times New Roman" panose="02020603050405020304" pitchFamily="18" charset="0"/>
              <a:cs typeface="Times New Roman" panose="02020603050405020304" pitchFamily="18" charset="0"/>
            </a:endParaRPr>
          </a:p>
        </p:txBody>
      </p:sp>
      <p:pic>
        <p:nvPicPr>
          <p:cNvPr id="6146" name="Picture 2" descr="D:\1_Мультимедиа\Ё-моё\АСПИРАНТУРА\XXIV Региональная конференция\фото мясо\IMG_20191010_172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636912"/>
            <a:ext cx="5134539" cy="3850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B19B0651-EE4F-4900-A07F-96A6BFA9D0F0}" type="slidenum">
              <a:rPr lang="ru-RU" smtClean="0"/>
              <a:t>12</a:t>
            </a:fld>
            <a:endParaRPr lang="ru-RU"/>
          </a:p>
        </p:txBody>
      </p:sp>
      <p:graphicFrame>
        <p:nvGraphicFramePr>
          <p:cNvPr id="6" name="Диаграмма 5"/>
          <p:cNvGraphicFramePr>
            <a:graphicFrameLocks/>
          </p:cNvGraphicFramePr>
          <p:nvPr>
            <p:extLst>
              <p:ext uri="{D42A27DB-BD31-4B8C-83A1-F6EECF244321}">
                <p14:modId xmlns:p14="http://schemas.microsoft.com/office/powerpoint/2010/main" val="593765005"/>
              </p:ext>
            </p:extLst>
          </p:nvPr>
        </p:nvGraphicFramePr>
        <p:xfrm>
          <a:off x="223244" y="188640"/>
          <a:ext cx="4852812" cy="3168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1521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827583" y="4972526"/>
            <a:ext cx="7560841" cy="369332"/>
          </a:xfrm>
          <a:prstGeom prst="rect">
            <a:avLst/>
          </a:prstGeom>
          <a:solidFill>
            <a:schemeClr val="accent3">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fontAlgn="base">
              <a:spcBef>
                <a:spcPct val="0"/>
              </a:spcBef>
              <a:spcAft>
                <a:spcPct val="0"/>
              </a:spcAft>
            </a:pPr>
            <a:r>
              <a:rPr lang="en-US" altLang="ru-RU" dirty="0">
                <a:solidFill>
                  <a:srgbClr val="2B3616"/>
                </a:solidFill>
                <a:latin typeface="Times New Roman" panose="02020603050405020304" pitchFamily="18" charset="0"/>
                <a:ea typeface="Calibri" pitchFamily="34" charset="0"/>
                <a:cs typeface="Times New Roman" pitchFamily="18" charset="0"/>
              </a:rPr>
              <a:t>Figure 4 - Indicators of the moisture-retaining capacity of samples,%</a:t>
            </a:r>
            <a:endParaRPr kumimoji="0" lang="ru-RU" altLang="ru-RU" b="0" i="0" u="none" strike="noStrike" cap="none" normalizeH="0" baseline="0" dirty="0" smtClean="0">
              <a:ln>
                <a:noFill/>
              </a:ln>
              <a:solidFill>
                <a:srgbClr val="2B3616"/>
              </a:solidFill>
              <a:effectLst/>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13</a:t>
            </a:fld>
            <a:endParaRPr lang="ru-RU"/>
          </a:p>
        </p:txBody>
      </p:sp>
      <p:graphicFrame>
        <p:nvGraphicFramePr>
          <p:cNvPr id="6" name="Диаграмма 5"/>
          <p:cNvGraphicFramePr>
            <a:graphicFrameLocks/>
          </p:cNvGraphicFramePr>
          <p:nvPr>
            <p:extLst>
              <p:ext uri="{D42A27DB-BD31-4B8C-83A1-F6EECF244321}">
                <p14:modId xmlns:p14="http://schemas.microsoft.com/office/powerpoint/2010/main" val="1946207523"/>
              </p:ext>
            </p:extLst>
          </p:nvPr>
        </p:nvGraphicFramePr>
        <p:xfrm>
          <a:off x="611560" y="836712"/>
          <a:ext cx="7848872"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075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07407" y="404664"/>
            <a:ext cx="7776864" cy="2339102"/>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ru-RU" dirty="0" smtClean="0">
                <a:solidFill>
                  <a:srgbClr val="13180A"/>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 method of electrostimulation of meat, including exposure to an alternating electric current of 5A at an industrial frequency of 50 Hz for 15 ... 20 seconds on ripe poultry meat before freezing provides an improvement in the organoleptic characteristics of poultry meat after defrosting, in particular the consistency of both raw and heat-treated meat, the acquisition of meat tenderness after heat treatment, improvement of the functional and technological properties of poultry meat after defrosting </a:t>
            </a:r>
            <a:r>
              <a:rPr lang="en-US" dirty="0" smtClean="0">
                <a:solidFill>
                  <a:schemeClr val="tx1"/>
                </a:solidFill>
                <a:latin typeface="Times New Roman" panose="02020603050405020304" pitchFamily="18" charset="0"/>
                <a:cs typeface="Times New Roman" panose="02020603050405020304" pitchFamily="18" charset="0"/>
              </a:rPr>
              <a:t>(</a:t>
            </a:r>
            <a:r>
              <a:rPr lang="en-US" altLang="ru-RU" dirty="0">
                <a:solidFill>
                  <a:srgbClr val="13180A"/>
                </a:solidFill>
                <a:latin typeface="Times New Roman" pitchFamily="18" charset="0"/>
                <a:ea typeface="Calibri" pitchFamily="34" charset="0"/>
                <a:cs typeface="Times New Roman" pitchFamily="18" charset="0"/>
              </a:rPr>
              <a:t>water-binding</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capacity, </a:t>
            </a:r>
            <a:r>
              <a:rPr lang="en-US" altLang="ru-RU" dirty="0">
                <a:solidFill>
                  <a:srgbClr val="2B3616"/>
                </a:solidFill>
                <a:latin typeface="Times New Roman" panose="02020603050405020304" pitchFamily="18" charset="0"/>
                <a:ea typeface="Calibri" pitchFamily="34" charset="0"/>
                <a:cs typeface="Times New Roman" pitchFamily="18" charset="0"/>
              </a:rPr>
              <a:t>moisture-retaining</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capacity, indicator of visible </a:t>
            </a:r>
            <a:r>
              <a:rPr lang="en-US" altLang="ru-RU" dirty="0">
                <a:solidFill>
                  <a:srgbClr val="2B3616"/>
                </a:solidFill>
                <a:latin typeface="Times New Roman" pitchFamily="18" charset="0"/>
                <a:ea typeface="Calibri" pitchFamily="34" charset="0"/>
                <a:cs typeface="Times New Roman" pitchFamily="18" charset="0"/>
              </a:rPr>
              <a:t>roasting</a:t>
            </a:r>
            <a:r>
              <a:rPr lang="en-US"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D:\1_Мультимедиа\Ё-моё\АСПИРАНТУРА\конкурс Сербия октябрь 2020\Attachments_vkmailian@yandex.ru_2020-08-29_09-21-43\IMG_20200828_125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138861"/>
            <a:ext cx="4611321" cy="3458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382401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15</a:t>
            </a:fld>
            <a:endParaRPr lang="ru-RU"/>
          </a:p>
        </p:txBody>
      </p:sp>
      <p:sp>
        <p:nvSpPr>
          <p:cNvPr id="5" name="TextBox 4"/>
          <p:cNvSpPr txBox="1"/>
          <p:nvPr/>
        </p:nvSpPr>
        <p:spPr>
          <a:xfrm>
            <a:off x="1848272" y="116632"/>
            <a:ext cx="5688632" cy="70788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a:solidFill>
                  <a:srgbClr val="13180A"/>
                </a:solidFill>
                <a:latin typeface="Times New Roman" panose="02020603050405020304" pitchFamily="18" charset="0"/>
                <a:cs typeface="Times New Roman" panose="02020603050405020304" pitchFamily="18" charset="0"/>
              </a:rPr>
              <a:t>Scientific achievements</a:t>
            </a:r>
            <a:endParaRPr lang="ru-RU" sz="4000" dirty="0">
              <a:solidFill>
                <a:srgbClr val="13180A"/>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9512" y="916130"/>
            <a:ext cx="8856984" cy="1015663"/>
          </a:xfrm>
          <a:prstGeom prst="rect">
            <a:avLst/>
          </a:prstGeom>
        </p:spPr>
        <p:txBody>
          <a:bodyPr wrap="square">
            <a:spAutoFit/>
          </a:bodyPr>
          <a:lstStyle/>
          <a:p>
            <a:r>
              <a:rPr lang="ru-RU" dirty="0" smtClean="0"/>
              <a:t>	</a:t>
            </a:r>
            <a:r>
              <a:rPr lang="en-US" sz="1400" dirty="0" err="1" smtClean="0">
                <a:latin typeface="Times New Roman" panose="02020603050405020304" pitchFamily="18" charset="0"/>
                <a:cs typeface="Times New Roman" panose="02020603050405020304" pitchFamily="18" charset="0"/>
              </a:rPr>
              <a:t>Mel’nikov</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A.G. Qualitative indicators of meat subjected to electrical stimulation after refrigeration / A. G. </a:t>
            </a:r>
            <a:r>
              <a:rPr lang="en-US" sz="1400" dirty="0" err="1" smtClean="0">
                <a:latin typeface="Times New Roman" panose="02020603050405020304" pitchFamily="18" charset="0"/>
                <a:cs typeface="Times New Roman" panose="02020603050405020304" pitchFamily="18" charset="0"/>
              </a:rPr>
              <a:t>Mel’nikov</a:t>
            </a:r>
            <a:r>
              <a:rPr lang="en-US" sz="1400" dirty="0">
                <a:latin typeface="Times New Roman" panose="02020603050405020304" pitchFamily="18" charset="0"/>
                <a:cs typeface="Times New Roman" panose="02020603050405020304" pitchFamily="18" charset="0"/>
              </a:rPr>
              <a:t>, V. A. </a:t>
            </a:r>
            <a:r>
              <a:rPr lang="en-US" sz="1400" dirty="0" err="1">
                <a:latin typeface="Times New Roman" panose="02020603050405020304" pitchFamily="18" charset="0"/>
                <a:cs typeface="Times New Roman" panose="02020603050405020304" pitchFamily="18" charset="0"/>
              </a:rPr>
              <a:t>Petrukhin</a:t>
            </a:r>
            <a:r>
              <a:rPr lang="en-US" sz="1400" dirty="0">
                <a:latin typeface="Times New Roman" panose="02020603050405020304" pitchFamily="18" charset="0"/>
                <a:cs typeface="Times New Roman" panose="02020603050405020304" pitchFamily="18" charset="0"/>
              </a:rPr>
              <a:t>, E. A. </a:t>
            </a:r>
            <a:r>
              <a:rPr lang="en-US" sz="1400" dirty="0" err="1" smtClean="0">
                <a:latin typeface="Times New Roman" panose="02020603050405020304" pitchFamily="18" charset="0"/>
                <a:cs typeface="Times New Roman" panose="02020603050405020304" pitchFamily="18" charset="0"/>
              </a:rPr>
              <a:t>Mel’nikova</a:t>
            </a:r>
            <a:r>
              <a:rPr lang="en-US" sz="1400" dirty="0">
                <a:latin typeface="Times New Roman" panose="02020603050405020304" pitchFamily="18" charset="0"/>
                <a:cs typeface="Times New Roman" panose="02020603050405020304" pitchFamily="18" charset="0"/>
              </a:rPr>
              <a:t>, E. A. </a:t>
            </a:r>
            <a:r>
              <a:rPr lang="en-US" sz="1400" dirty="0" err="1">
                <a:latin typeface="Times New Roman" panose="02020603050405020304" pitchFamily="18" charset="0"/>
                <a:cs typeface="Times New Roman" panose="02020603050405020304" pitchFamily="18" charset="0"/>
              </a:rPr>
              <a:t>Skorokhodov</a:t>
            </a:r>
            <a:r>
              <a:rPr lang="en-US" sz="1400" dirty="0">
                <a:latin typeface="Times New Roman" panose="02020603050405020304" pitchFamily="18" charset="0"/>
                <a:cs typeface="Times New Roman" panose="02020603050405020304" pitchFamily="18" charset="0"/>
              </a:rPr>
              <a:t> // Priority research and innovative technologies in the agro-industrial complex: science - production: materials National scientific-practical conference, Volgograd, October 29, 2019 - Volgograd: FSBEI </a:t>
            </a:r>
            <a:r>
              <a:rPr lang="ru-RU" sz="1400" dirty="0">
                <a:latin typeface="Times New Roman" panose="02020603050405020304" pitchFamily="18" charset="0"/>
                <a:cs typeface="Times New Roman" panose="02020603050405020304" pitchFamily="18" charset="0"/>
              </a:rPr>
              <a:t>НЕ </a:t>
            </a:r>
            <a:r>
              <a:rPr lang="en-US" sz="1400" dirty="0">
                <a:latin typeface="Times New Roman" panose="02020603050405020304" pitchFamily="18" charset="0"/>
                <a:cs typeface="Times New Roman" panose="02020603050405020304" pitchFamily="18" charset="0"/>
              </a:rPr>
              <a:t>Volgograd SAU, 2019. - Volume 1. - P. 328-333</a:t>
            </a:r>
            <a:endParaRPr lang="ru-RU" sz="1400" dirty="0">
              <a:latin typeface="Times New Roman" panose="02020603050405020304" pitchFamily="18" charset="0"/>
              <a:cs typeface="Times New Roman" panose="02020603050405020304" pitchFamily="18" charset="0"/>
            </a:endParaRPr>
          </a:p>
        </p:txBody>
      </p:sp>
      <p:pic>
        <p:nvPicPr>
          <p:cNvPr id="1026" name="Picture 2" descr="D:\1_Мультимедиа\Ё-моё\АСПИРАНТУРА\конкурс Сербия октябрь 2020\IMG_00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6" t="-34"/>
          <a:stretch/>
        </p:blipFill>
        <p:spPr bwMode="auto">
          <a:xfrm>
            <a:off x="179511" y="2276872"/>
            <a:ext cx="2951947" cy="413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D:\1_Мультимедиа\Ё-моё\АСПИРАНТУРА\конкурс Сербия октябрь 2020\IMG_00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67"/>
          <a:stretch/>
        </p:blipFill>
        <p:spPr bwMode="auto">
          <a:xfrm>
            <a:off x="6058375" y="2256111"/>
            <a:ext cx="2978121" cy="4137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D:\1_Мультимедиа\Интернет\Закачки_сохраннёные\2020_7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0635" y="2074050"/>
            <a:ext cx="3165541" cy="4458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2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1988840"/>
            <a:ext cx="7416824" cy="2123658"/>
          </a:xfrm>
          <a:prstGeom prst="rect">
            <a:avLst/>
          </a:prstGeom>
          <a:noFill/>
        </p:spPr>
        <p:txBody>
          <a:bodyPr wrap="square" rtlCol="0">
            <a:spAutoFit/>
          </a:bodyPr>
          <a:lstStyle/>
          <a:p>
            <a:pPr algn="ctr"/>
            <a:r>
              <a:rPr lang="en-US" sz="6600" dirty="0">
                <a:latin typeface="Times New Roman" panose="02020603050405020304" pitchFamily="18" charset="0"/>
                <a:cs typeface="Times New Roman" panose="02020603050405020304" pitchFamily="18" charset="0"/>
              </a:rPr>
              <a:t>Thanks for your attention!</a:t>
            </a:r>
            <a:endParaRPr lang="ru-RU" sz="66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219285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10000" r="-10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t>2</a:t>
            </a:fld>
            <a:endParaRPr lang="ru-RU"/>
          </a:p>
        </p:txBody>
      </p:sp>
      <p:graphicFrame>
        <p:nvGraphicFramePr>
          <p:cNvPr id="3" name="Схема 2"/>
          <p:cNvGraphicFramePr/>
          <p:nvPr>
            <p:extLst>
              <p:ext uri="{D42A27DB-BD31-4B8C-83A1-F6EECF244321}">
                <p14:modId xmlns:p14="http://schemas.microsoft.com/office/powerpoint/2010/main" val="1039098255"/>
              </p:ext>
            </p:extLst>
          </p:nvPr>
        </p:nvGraphicFramePr>
        <p:xfrm>
          <a:off x="539552" y="404664"/>
          <a:ext cx="813690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081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3203848" y="101823"/>
            <a:ext cx="3168352" cy="461665"/>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solidFill>
                  <a:schemeClr val="tx1"/>
                </a:solidFill>
                <a:latin typeface="Times New Roman" panose="02020603050405020304" pitchFamily="18" charset="0"/>
                <a:cs typeface="Times New Roman" panose="02020603050405020304" pitchFamily="18" charset="0"/>
              </a:rPr>
              <a:t>Topicality</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B19B0651-EE4F-4900-A07F-96A6BFA9D0F0}" type="slidenum">
              <a:rPr lang="ru-RU" smtClean="0"/>
              <a:t>3</a:t>
            </a:fld>
            <a:endParaRPr lang="ru-RU"/>
          </a:p>
        </p:txBody>
      </p:sp>
      <p:graphicFrame>
        <p:nvGraphicFramePr>
          <p:cNvPr id="9" name="Схема 8"/>
          <p:cNvGraphicFramePr/>
          <p:nvPr>
            <p:extLst>
              <p:ext uri="{D42A27DB-BD31-4B8C-83A1-F6EECF244321}">
                <p14:modId xmlns:p14="http://schemas.microsoft.com/office/powerpoint/2010/main" val="135909630"/>
              </p:ext>
            </p:extLst>
          </p:nvPr>
        </p:nvGraphicFramePr>
        <p:xfrm>
          <a:off x="323528" y="620688"/>
          <a:ext cx="856895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84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817240" y="5775647"/>
            <a:ext cx="7571184" cy="830997"/>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solidFill>
                  <a:schemeClr val="tx1"/>
                </a:solidFill>
                <a:latin typeface="Times New Roman" panose="02020603050405020304" pitchFamily="18" charset="0"/>
                <a:cs typeface="Times New Roman" panose="02020603050405020304" pitchFamily="18" charset="0"/>
              </a:rPr>
              <a:t>An example of a relay circuit diagram of a device for influencing poultry meat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solidFill>
                  <a:schemeClr val="bg1">
                    <a:lumMod val="50000"/>
                  </a:schemeClr>
                </a:solidFill>
              </a:rPr>
              <a:t>4</a:t>
            </a:fld>
            <a:endParaRPr lang="ru-RU" dirty="0">
              <a:solidFill>
                <a:schemeClr val="bg1">
                  <a:lumMod val="50000"/>
                </a:schemeClr>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404664"/>
            <a:ext cx="6068055" cy="4812595"/>
          </a:xfrm>
          <a:prstGeom prst="rect">
            <a:avLst/>
          </a:prstGeom>
        </p:spPr>
      </p:pic>
    </p:spTree>
    <p:extLst>
      <p:ext uri="{BB962C8B-B14F-4D97-AF65-F5344CB8AC3E}">
        <p14:creationId xmlns:p14="http://schemas.microsoft.com/office/powerpoint/2010/main" val="81939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2050" name="Picture 2" descr="D:\1_Мультимедиа\Ё-моё\АСПИРАНТУРА\конкурс Сербия октябрь 2020\Attachments_vkmailian@yandex.ru_2020-08-29_09-21-43\IMG_20200828_1255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27" y="188640"/>
            <a:ext cx="6240693" cy="468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9820" y="2051846"/>
            <a:ext cx="2257896" cy="954107"/>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dirty="0">
                <a:solidFill>
                  <a:srgbClr val="13180A"/>
                </a:solidFill>
                <a:latin typeface="Times New Roman" panose="02020603050405020304" pitchFamily="18" charset="0"/>
                <a:cs typeface="Times New Roman" panose="02020603050405020304" pitchFamily="18" charset="0"/>
              </a:rPr>
              <a:t>General view of the device</a:t>
            </a:r>
            <a:endParaRPr lang="ru-RU" sz="2800" dirty="0">
              <a:solidFill>
                <a:srgbClr val="13180A"/>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0527" y="5013176"/>
            <a:ext cx="8791617" cy="1446550"/>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ru-RU" dirty="0" smtClean="0">
                <a:solidFill>
                  <a:srgbClr val="2B3616"/>
                </a:solidFill>
                <a:latin typeface="Times New Roman" panose="02020603050405020304" pitchFamily="18" charset="0"/>
                <a:cs typeface="Times New Roman" panose="02020603050405020304" pitchFamily="18" charset="0"/>
              </a:rPr>
              <a:t>	</a:t>
            </a:r>
            <a:r>
              <a:rPr lang="en-US" sz="1750" dirty="0">
                <a:solidFill>
                  <a:schemeClr val="tx1"/>
                </a:solidFill>
                <a:latin typeface="Times New Roman" panose="02020603050405020304" pitchFamily="18" charset="0"/>
                <a:cs typeface="Times New Roman" panose="02020603050405020304" pitchFamily="18" charset="0"/>
              </a:rPr>
              <a:t>The problem to be solved by the invention is to improve the organoleptic characteristics and functional and technological properties of poultry meat after </a:t>
            </a:r>
            <a:r>
              <a:rPr lang="en-US" sz="1750" dirty="0" smtClean="0">
                <a:solidFill>
                  <a:schemeClr val="tx1"/>
                </a:solidFill>
                <a:latin typeface="Times New Roman" panose="02020603050405020304" pitchFamily="18" charset="0"/>
                <a:cs typeface="Times New Roman" panose="02020603050405020304" pitchFamily="18" charset="0"/>
              </a:rPr>
              <a:t>defrosting.</a:t>
            </a:r>
            <a:endParaRPr lang="ru-RU" sz="1750" dirty="0" smtClean="0">
              <a:solidFill>
                <a:schemeClr val="tx1"/>
              </a:solidFill>
              <a:latin typeface="Times New Roman" panose="02020603050405020304" pitchFamily="18" charset="0"/>
              <a:cs typeface="Times New Roman" panose="02020603050405020304" pitchFamily="18" charset="0"/>
            </a:endParaRPr>
          </a:p>
          <a:p>
            <a:pPr algn="just"/>
            <a:r>
              <a:rPr lang="ru-RU" sz="1750" dirty="0">
                <a:solidFill>
                  <a:schemeClr val="tx1"/>
                </a:solidFill>
                <a:latin typeface="Times New Roman" panose="02020603050405020304" pitchFamily="18" charset="0"/>
                <a:cs typeface="Times New Roman" panose="02020603050405020304" pitchFamily="18" charset="0"/>
              </a:rPr>
              <a:t>	</a:t>
            </a:r>
            <a:r>
              <a:rPr lang="en-US" sz="1750" dirty="0" smtClean="0">
                <a:solidFill>
                  <a:schemeClr val="tx1"/>
                </a:solidFill>
                <a:latin typeface="Times New Roman" panose="02020603050405020304" pitchFamily="18" charset="0"/>
                <a:cs typeface="Times New Roman" panose="02020603050405020304" pitchFamily="18" charset="0"/>
              </a:rPr>
              <a:t>The </a:t>
            </a:r>
            <a:r>
              <a:rPr lang="en-US" sz="1750" dirty="0">
                <a:solidFill>
                  <a:schemeClr val="tx1"/>
                </a:solidFill>
                <a:latin typeface="Times New Roman" panose="02020603050405020304" pitchFamily="18" charset="0"/>
                <a:cs typeface="Times New Roman" panose="02020603050405020304" pitchFamily="18" charset="0"/>
              </a:rPr>
              <a:t>technical result is achieved by the method of electrostimulation of meat, including exposure to an alternating electric current of 5A at an industrial frequency of 50 Hz for 15 ... 20 seconds on matured poultry meat before freezing.</a:t>
            </a:r>
            <a:endParaRPr lang="ru-RU" sz="1750" dirty="0">
              <a:solidFill>
                <a:schemeClr val="tx1"/>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416675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3074" name="Picture 2" descr="D:\1_Мультимедиа\Ё-моё\АСПИРАНТУРА\конкурс Сербия октябрь 2020\Attachments_vkmailian@yandex.ru_2020-08-29_09-21-43\IMG_20200828_125537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68715"/>
            <a:ext cx="4834001" cy="2880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D:\1_Мультимедиа\Ё-моё\АСПИРАНТУРА\конкурс Сербия октябрь 2020\Attachments_vkmailian@yandex.ru_2020-08-29_09-21-43\IMG_20200828_1255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530" y="764345"/>
            <a:ext cx="3840904" cy="2880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9235" y="4365104"/>
            <a:ext cx="7416824" cy="163121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ru-RU" sz="2000" dirty="0" smtClean="0">
                <a:solidFill>
                  <a:srgbClr val="2B3616"/>
                </a:solidFill>
                <a:latin typeface="Times New Roman" panose="02020603050405020304" pitchFamily="18" charset="0"/>
                <a:cs typeface="Times New Roman" panose="02020603050405020304" pitchFamily="18" charset="0"/>
              </a:rPr>
              <a:t>	</a:t>
            </a:r>
            <a:r>
              <a:rPr lang="en-US" sz="2000" dirty="0">
                <a:solidFill>
                  <a:srgbClr val="2B3616"/>
                </a:solidFill>
                <a:latin typeface="Times New Roman" panose="02020603050405020304" pitchFamily="18" charset="0"/>
                <a:cs typeface="Times New Roman" panose="02020603050405020304" pitchFamily="18" charset="0"/>
              </a:rPr>
              <a:t>The essential features that ensure the achievement of the declared result are:</a:t>
            </a:r>
          </a:p>
          <a:p>
            <a:pPr algn="just"/>
            <a:r>
              <a:rPr lang="en-US" sz="2000" dirty="0">
                <a:solidFill>
                  <a:srgbClr val="2B3616"/>
                </a:solidFill>
                <a:latin typeface="Times New Roman" panose="02020603050405020304" pitchFamily="18" charset="0"/>
                <a:cs typeface="Times New Roman" panose="02020603050405020304" pitchFamily="18" charset="0"/>
              </a:rPr>
              <a:t>- impact on ripened poultry meat before freezing;</a:t>
            </a:r>
          </a:p>
          <a:p>
            <a:pPr algn="just"/>
            <a:r>
              <a:rPr lang="en-US" sz="2000" dirty="0">
                <a:solidFill>
                  <a:srgbClr val="2B3616"/>
                </a:solidFill>
                <a:latin typeface="Times New Roman" panose="02020603050405020304" pitchFamily="18" charset="0"/>
                <a:cs typeface="Times New Roman" panose="02020603050405020304" pitchFamily="18" charset="0"/>
              </a:rPr>
              <a:t>- current of industrial frequency 50 Hz;</a:t>
            </a:r>
          </a:p>
          <a:p>
            <a:pPr algn="just"/>
            <a:r>
              <a:rPr lang="en-US" sz="2000" dirty="0">
                <a:solidFill>
                  <a:srgbClr val="2B3616"/>
                </a:solidFill>
                <a:latin typeface="Times New Roman" panose="02020603050405020304" pitchFamily="18" charset="0"/>
                <a:cs typeface="Times New Roman" panose="02020603050405020304" pitchFamily="18" charset="0"/>
              </a:rPr>
              <a:t>- exposure duration 15 ... 20 seconds.</a:t>
            </a:r>
            <a:endParaRPr lang="ru-RU" sz="2000" dirty="0">
              <a:solidFill>
                <a:srgbClr val="2B3616"/>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69397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2050" name="Picture 2" descr="D:\1_Мультимедиа\Ё-моё\АСПИРАНТУРА\XXIV Региональная конференция\фото мясо\Сним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676" y="1165889"/>
            <a:ext cx="6856636" cy="2442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8944" y="3717032"/>
            <a:ext cx="8208912" cy="2831544"/>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ru-RU" sz="2400" dirty="0" smtClean="0">
                <a:latin typeface="Times New Roman" panose="02020603050405020304" pitchFamily="18" charset="0"/>
                <a:cs typeface="Times New Roman" panose="02020603050405020304" pitchFamily="18" charset="0"/>
              </a:rPr>
              <a:t>	</a:t>
            </a:r>
            <a:r>
              <a:rPr lang="en-US" sz="2200" dirty="0">
                <a:solidFill>
                  <a:srgbClr val="13180A"/>
                </a:solidFill>
                <a:latin typeface="Times New Roman" panose="02020603050405020304" pitchFamily="18" charset="0"/>
                <a:cs typeface="Times New Roman" panose="02020603050405020304" pitchFamily="18" charset="0"/>
              </a:rPr>
              <a:t>The study was carried out on matured meat from broiler </a:t>
            </a:r>
            <a:r>
              <a:rPr lang="en-US" sz="2200" dirty="0" smtClean="0">
                <a:solidFill>
                  <a:srgbClr val="13180A"/>
                </a:solidFill>
                <a:latin typeface="Times New Roman" panose="02020603050405020304" pitchFamily="18" charset="0"/>
                <a:cs typeface="Times New Roman" panose="02020603050405020304" pitchFamily="18" charset="0"/>
              </a:rPr>
              <a:t>chickens.</a:t>
            </a:r>
            <a:endParaRPr lang="ru-RU" sz="2200" dirty="0" smtClean="0">
              <a:solidFill>
                <a:srgbClr val="13180A"/>
              </a:solidFill>
              <a:latin typeface="Times New Roman" panose="02020603050405020304" pitchFamily="18" charset="0"/>
              <a:cs typeface="Times New Roman" panose="02020603050405020304" pitchFamily="18" charset="0"/>
            </a:endParaRPr>
          </a:p>
          <a:p>
            <a:r>
              <a:rPr lang="ru-RU" sz="2200" dirty="0">
                <a:solidFill>
                  <a:srgbClr val="13180A"/>
                </a:solidFill>
                <a:latin typeface="Times New Roman" panose="02020603050405020304" pitchFamily="18" charset="0"/>
                <a:cs typeface="Times New Roman" panose="02020603050405020304" pitchFamily="18" charset="0"/>
              </a:rPr>
              <a:t>	</a:t>
            </a:r>
            <a:r>
              <a:rPr lang="en-US" sz="2200" dirty="0" smtClean="0">
                <a:solidFill>
                  <a:srgbClr val="13180A"/>
                </a:solidFill>
                <a:latin typeface="Times New Roman" panose="02020603050405020304" pitchFamily="18" charset="0"/>
                <a:cs typeface="Times New Roman" panose="02020603050405020304" pitchFamily="18" charset="0"/>
              </a:rPr>
              <a:t>Electrical </a:t>
            </a:r>
            <a:r>
              <a:rPr lang="en-US" sz="2200" dirty="0">
                <a:solidFill>
                  <a:srgbClr val="13180A"/>
                </a:solidFill>
                <a:latin typeface="Times New Roman" panose="02020603050405020304" pitchFamily="18" charset="0"/>
                <a:cs typeface="Times New Roman" panose="02020603050405020304" pitchFamily="18" charset="0"/>
              </a:rPr>
              <a:t>stimulation was carried out at a voltage of no more than 250 V, however, the determining parameter was the current strength. The processing was carried out at the following current values</a:t>
            </a:r>
            <a:r>
              <a:rPr lang="en-US" sz="2200" dirty="0" smtClean="0">
                <a:solidFill>
                  <a:srgbClr val="13180A"/>
                </a:solidFill>
                <a:latin typeface="Times New Roman" panose="02020603050405020304" pitchFamily="18" charset="0"/>
                <a:cs typeface="Times New Roman" panose="02020603050405020304" pitchFamily="18" charset="0"/>
              </a:rPr>
              <a:t>:</a:t>
            </a:r>
            <a:r>
              <a:rPr lang="ru-RU" sz="2200" dirty="0" smtClean="0">
                <a:solidFill>
                  <a:srgbClr val="13180A"/>
                </a:solidFill>
                <a:latin typeface="Times New Roman" panose="02020603050405020304" pitchFamily="18" charset="0"/>
                <a:cs typeface="Times New Roman" panose="02020603050405020304" pitchFamily="18" charset="0"/>
              </a:rPr>
              <a:t> </a:t>
            </a:r>
            <a:r>
              <a:rPr lang="ru-RU" sz="2200" dirty="0" smtClean="0">
                <a:solidFill>
                  <a:srgbClr val="13180A"/>
                </a:solidFill>
                <a:latin typeface="Times New Roman" panose="02020603050405020304" pitchFamily="18" charset="0"/>
                <a:cs typeface="Times New Roman" panose="02020603050405020304" pitchFamily="18" charset="0"/>
              </a:rPr>
              <a:t>I</a:t>
            </a:r>
            <a:r>
              <a:rPr lang="ru-RU" sz="2200" baseline="-25000" dirty="0" smtClean="0">
                <a:solidFill>
                  <a:srgbClr val="13180A"/>
                </a:solidFill>
                <a:latin typeface="Times New Roman" panose="02020603050405020304" pitchFamily="18" charset="0"/>
                <a:cs typeface="Times New Roman" panose="02020603050405020304" pitchFamily="18" charset="0"/>
              </a:rPr>
              <a:t>1</a:t>
            </a:r>
            <a:r>
              <a:rPr lang="ru-RU" sz="2200" dirty="0" smtClean="0">
                <a:solidFill>
                  <a:srgbClr val="13180A"/>
                </a:solidFill>
                <a:latin typeface="Times New Roman" panose="02020603050405020304" pitchFamily="18" charset="0"/>
                <a:cs typeface="Times New Roman" panose="02020603050405020304" pitchFamily="18" charset="0"/>
              </a:rPr>
              <a:t>=2 </a:t>
            </a:r>
            <a:r>
              <a:rPr lang="ru-RU" sz="2200" dirty="0">
                <a:solidFill>
                  <a:srgbClr val="13180A"/>
                </a:solidFill>
                <a:latin typeface="Times New Roman" panose="02020603050405020304" pitchFamily="18" charset="0"/>
                <a:cs typeface="Times New Roman" panose="02020603050405020304" pitchFamily="18" charset="0"/>
              </a:rPr>
              <a:t>А </a:t>
            </a:r>
            <a:r>
              <a:rPr lang="ru-RU" sz="2200" dirty="0" smtClean="0">
                <a:solidFill>
                  <a:srgbClr val="13180A"/>
                </a:solidFill>
                <a:latin typeface="Times New Roman" panose="02020603050405020304" pitchFamily="18" charset="0"/>
                <a:cs typeface="Times New Roman" panose="02020603050405020304" pitchFamily="18" charset="0"/>
              </a:rPr>
              <a:t>(</a:t>
            </a:r>
            <a:r>
              <a:rPr lang="en-US" sz="2200" dirty="0">
                <a:solidFill>
                  <a:srgbClr val="13180A"/>
                </a:solidFill>
                <a:latin typeface="Times New Roman" panose="02020603050405020304" pitchFamily="18" charset="0"/>
                <a:cs typeface="Times New Roman" panose="02020603050405020304" pitchFamily="18" charset="0"/>
              </a:rPr>
              <a:t>sample No</a:t>
            </a:r>
            <a:r>
              <a:rPr lang="en-US" sz="2200" dirty="0" smtClean="0">
                <a:solidFill>
                  <a:srgbClr val="13180A"/>
                </a:solidFill>
                <a:latin typeface="Times New Roman" panose="02020603050405020304" pitchFamily="18" charset="0"/>
                <a:cs typeface="Times New Roman" panose="02020603050405020304" pitchFamily="18" charset="0"/>
              </a:rPr>
              <a:t>.</a:t>
            </a:r>
            <a:r>
              <a:rPr lang="ru-RU" sz="2200" dirty="0" smtClean="0">
                <a:solidFill>
                  <a:srgbClr val="13180A"/>
                </a:solidFill>
                <a:latin typeface="Times New Roman" panose="02020603050405020304" pitchFamily="18" charset="0"/>
                <a:cs typeface="Times New Roman" panose="02020603050405020304" pitchFamily="18" charset="0"/>
              </a:rPr>
              <a:t> </a:t>
            </a:r>
            <a:r>
              <a:rPr lang="ru-RU" sz="2200" dirty="0" smtClean="0">
                <a:solidFill>
                  <a:srgbClr val="13180A"/>
                </a:solidFill>
                <a:latin typeface="Times New Roman" panose="02020603050405020304" pitchFamily="18" charset="0"/>
                <a:cs typeface="Times New Roman" panose="02020603050405020304" pitchFamily="18" charset="0"/>
              </a:rPr>
              <a:t>1</a:t>
            </a:r>
            <a:r>
              <a:rPr lang="ru-RU" sz="2200" dirty="0">
                <a:solidFill>
                  <a:srgbClr val="13180A"/>
                </a:solidFill>
                <a:latin typeface="Times New Roman" panose="02020603050405020304" pitchFamily="18" charset="0"/>
                <a:cs typeface="Times New Roman" panose="02020603050405020304" pitchFamily="18" charset="0"/>
              </a:rPr>
              <a:t>), I</a:t>
            </a:r>
            <a:r>
              <a:rPr lang="ru-RU" sz="2200" baseline="-25000" dirty="0">
                <a:solidFill>
                  <a:srgbClr val="13180A"/>
                </a:solidFill>
                <a:latin typeface="Times New Roman" panose="02020603050405020304" pitchFamily="18" charset="0"/>
                <a:cs typeface="Times New Roman" panose="02020603050405020304" pitchFamily="18" charset="0"/>
              </a:rPr>
              <a:t>2</a:t>
            </a:r>
            <a:r>
              <a:rPr lang="ru-RU" sz="2200" dirty="0">
                <a:solidFill>
                  <a:srgbClr val="13180A"/>
                </a:solidFill>
                <a:latin typeface="Times New Roman" panose="02020603050405020304" pitchFamily="18" charset="0"/>
                <a:cs typeface="Times New Roman" panose="02020603050405020304" pitchFamily="18" charset="0"/>
              </a:rPr>
              <a:t>=3 А </a:t>
            </a:r>
            <a:r>
              <a:rPr lang="ru-RU" sz="2200" dirty="0" smtClean="0">
                <a:solidFill>
                  <a:srgbClr val="13180A"/>
                </a:solidFill>
                <a:latin typeface="Times New Roman" panose="02020603050405020304" pitchFamily="18" charset="0"/>
                <a:cs typeface="Times New Roman" panose="02020603050405020304" pitchFamily="18" charset="0"/>
              </a:rPr>
              <a:t>(</a:t>
            </a:r>
            <a:r>
              <a:rPr lang="en-US" sz="2200" dirty="0">
                <a:solidFill>
                  <a:srgbClr val="13180A"/>
                </a:solidFill>
                <a:latin typeface="Times New Roman" panose="02020603050405020304" pitchFamily="18" charset="0"/>
                <a:cs typeface="Times New Roman" panose="02020603050405020304" pitchFamily="18" charset="0"/>
              </a:rPr>
              <a:t>sample No</a:t>
            </a:r>
            <a:r>
              <a:rPr lang="en-US" sz="2200" dirty="0" smtClean="0">
                <a:solidFill>
                  <a:srgbClr val="13180A"/>
                </a:solidFill>
                <a:latin typeface="Times New Roman" panose="02020603050405020304" pitchFamily="18" charset="0"/>
                <a:cs typeface="Times New Roman" panose="02020603050405020304" pitchFamily="18" charset="0"/>
              </a:rPr>
              <a:t>.</a:t>
            </a:r>
            <a:r>
              <a:rPr lang="ru-RU" sz="2200" dirty="0" smtClean="0">
                <a:solidFill>
                  <a:srgbClr val="13180A"/>
                </a:solidFill>
                <a:latin typeface="Times New Roman" panose="02020603050405020304" pitchFamily="18" charset="0"/>
                <a:cs typeface="Times New Roman" panose="02020603050405020304" pitchFamily="18" charset="0"/>
              </a:rPr>
              <a:t> </a:t>
            </a:r>
            <a:r>
              <a:rPr lang="ru-RU" sz="2200" dirty="0" smtClean="0">
                <a:solidFill>
                  <a:srgbClr val="13180A"/>
                </a:solidFill>
                <a:latin typeface="Times New Roman" panose="02020603050405020304" pitchFamily="18" charset="0"/>
                <a:cs typeface="Times New Roman" panose="02020603050405020304" pitchFamily="18" charset="0"/>
              </a:rPr>
              <a:t>2</a:t>
            </a:r>
            <a:r>
              <a:rPr lang="ru-RU" sz="2200" dirty="0">
                <a:solidFill>
                  <a:srgbClr val="13180A"/>
                </a:solidFill>
                <a:latin typeface="Times New Roman" panose="02020603050405020304" pitchFamily="18" charset="0"/>
                <a:cs typeface="Times New Roman" panose="02020603050405020304" pitchFamily="18" charset="0"/>
              </a:rPr>
              <a:t>), I</a:t>
            </a:r>
            <a:r>
              <a:rPr lang="ru-RU" sz="2200" baseline="-25000" dirty="0">
                <a:solidFill>
                  <a:srgbClr val="13180A"/>
                </a:solidFill>
                <a:latin typeface="Times New Roman" panose="02020603050405020304" pitchFamily="18" charset="0"/>
                <a:cs typeface="Times New Roman" panose="02020603050405020304" pitchFamily="18" charset="0"/>
              </a:rPr>
              <a:t>3</a:t>
            </a:r>
            <a:r>
              <a:rPr lang="ru-RU" sz="2200" dirty="0">
                <a:solidFill>
                  <a:srgbClr val="13180A"/>
                </a:solidFill>
                <a:latin typeface="Times New Roman" panose="02020603050405020304" pitchFamily="18" charset="0"/>
                <a:cs typeface="Times New Roman" panose="02020603050405020304" pitchFamily="18" charset="0"/>
              </a:rPr>
              <a:t>=4 А </a:t>
            </a:r>
            <a:r>
              <a:rPr lang="ru-RU" sz="2200" dirty="0" smtClean="0">
                <a:solidFill>
                  <a:srgbClr val="13180A"/>
                </a:solidFill>
                <a:latin typeface="Times New Roman" panose="02020603050405020304" pitchFamily="18" charset="0"/>
                <a:cs typeface="Times New Roman" panose="02020603050405020304" pitchFamily="18" charset="0"/>
              </a:rPr>
              <a:t>(</a:t>
            </a:r>
            <a:r>
              <a:rPr lang="en-US" sz="2200" dirty="0">
                <a:solidFill>
                  <a:srgbClr val="13180A"/>
                </a:solidFill>
                <a:latin typeface="Times New Roman" panose="02020603050405020304" pitchFamily="18" charset="0"/>
                <a:cs typeface="Times New Roman" panose="02020603050405020304" pitchFamily="18" charset="0"/>
              </a:rPr>
              <a:t>sample No</a:t>
            </a:r>
            <a:r>
              <a:rPr lang="en-US" sz="2200" dirty="0" smtClean="0">
                <a:solidFill>
                  <a:srgbClr val="13180A"/>
                </a:solidFill>
                <a:latin typeface="Times New Roman" panose="02020603050405020304" pitchFamily="18" charset="0"/>
                <a:cs typeface="Times New Roman" panose="02020603050405020304" pitchFamily="18" charset="0"/>
              </a:rPr>
              <a:t>.</a:t>
            </a:r>
            <a:r>
              <a:rPr lang="ru-RU" sz="2200" dirty="0" smtClean="0">
                <a:solidFill>
                  <a:srgbClr val="13180A"/>
                </a:solidFill>
                <a:latin typeface="Times New Roman" panose="02020603050405020304" pitchFamily="18" charset="0"/>
                <a:cs typeface="Times New Roman" panose="02020603050405020304" pitchFamily="18" charset="0"/>
              </a:rPr>
              <a:t> </a:t>
            </a:r>
            <a:r>
              <a:rPr lang="ru-RU" sz="2200" dirty="0" smtClean="0">
                <a:solidFill>
                  <a:srgbClr val="13180A"/>
                </a:solidFill>
                <a:latin typeface="Times New Roman" panose="02020603050405020304" pitchFamily="18" charset="0"/>
                <a:cs typeface="Times New Roman" panose="02020603050405020304" pitchFamily="18" charset="0"/>
              </a:rPr>
              <a:t>3</a:t>
            </a:r>
            <a:r>
              <a:rPr lang="ru-RU" sz="2200" dirty="0">
                <a:solidFill>
                  <a:srgbClr val="13180A"/>
                </a:solidFill>
                <a:latin typeface="Times New Roman" panose="02020603050405020304" pitchFamily="18" charset="0"/>
                <a:cs typeface="Times New Roman" panose="02020603050405020304" pitchFamily="18" charset="0"/>
              </a:rPr>
              <a:t>) и I</a:t>
            </a:r>
            <a:r>
              <a:rPr lang="ru-RU" sz="2200" baseline="-25000" dirty="0">
                <a:solidFill>
                  <a:srgbClr val="13180A"/>
                </a:solidFill>
                <a:latin typeface="Times New Roman" panose="02020603050405020304" pitchFamily="18" charset="0"/>
                <a:cs typeface="Times New Roman" panose="02020603050405020304" pitchFamily="18" charset="0"/>
              </a:rPr>
              <a:t>4</a:t>
            </a:r>
            <a:r>
              <a:rPr lang="ru-RU" sz="2200" dirty="0">
                <a:solidFill>
                  <a:srgbClr val="13180A"/>
                </a:solidFill>
                <a:latin typeface="Times New Roman" panose="02020603050405020304" pitchFamily="18" charset="0"/>
                <a:cs typeface="Times New Roman" panose="02020603050405020304" pitchFamily="18" charset="0"/>
              </a:rPr>
              <a:t>=5 А </a:t>
            </a:r>
            <a:r>
              <a:rPr lang="ru-RU" sz="2200" dirty="0" smtClean="0">
                <a:solidFill>
                  <a:srgbClr val="13180A"/>
                </a:solidFill>
                <a:latin typeface="Times New Roman" panose="02020603050405020304" pitchFamily="18" charset="0"/>
                <a:cs typeface="Times New Roman" panose="02020603050405020304" pitchFamily="18" charset="0"/>
              </a:rPr>
              <a:t>(</a:t>
            </a:r>
            <a:r>
              <a:rPr lang="en-US" sz="2200" dirty="0">
                <a:solidFill>
                  <a:srgbClr val="13180A"/>
                </a:solidFill>
                <a:latin typeface="Times New Roman" panose="02020603050405020304" pitchFamily="18" charset="0"/>
                <a:cs typeface="Times New Roman" panose="02020603050405020304" pitchFamily="18" charset="0"/>
              </a:rPr>
              <a:t>sample No</a:t>
            </a:r>
            <a:r>
              <a:rPr lang="en-US" sz="2200" dirty="0" smtClean="0">
                <a:solidFill>
                  <a:srgbClr val="13180A"/>
                </a:solidFill>
                <a:latin typeface="Times New Roman" panose="02020603050405020304" pitchFamily="18" charset="0"/>
                <a:cs typeface="Times New Roman" panose="02020603050405020304" pitchFamily="18" charset="0"/>
              </a:rPr>
              <a:t>.</a:t>
            </a:r>
            <a:r>
              <a:rPr lang="ru-RU" sz="2200" dirty="0" smtClean="0">
                <a:solidFill>
                  <a:srgbClr val="13180A"/>
                </a:solidFill>
                <a:latin typeface="Times New Roman" panose="02020603050405020304" pitchFamily="18" charset="0"/>
                <a:cs typeface="Times New Roman" panose="02020603050405020304" pitchFamily="18" charset="0"/>
              </a:rPr>
              <a:t> </a:t>
            </a:r>
            <a:r>
              <a:rPr lang="ru-RU" sz="2200" dirty="0" smtClean="0">
                <a:solidFill>
                  <a:srgbClr val="13180A"/>
                </a:solidFill>
                <a:latin typeface="Times New Roman" panose="02020603050405020304" pitchFamily="18" charset="0"/>
                <a:cs typeface="Times New Roman" panose="02020603050405020304" pitchFamily="18" charset="0"/>
              </a:rPr>
              <a:t>4</a:t>
            </a:r>
            <a:r>
              <a:rPr lang="ru-RU" sz="2200" dirty="0">
                <a:solidFill>
                  <a:srgbClr val="13180A"/>
                </a:solidFill>
                <a:latin typeface="Times New Roman" panose="02020603050405020304" pitchFamily="18" charset="0"/>
                <a:cs typeface="Times New Roman" panose="02020603050405020304" pitchFamily="18" charset="0"/>
              </a:rPr>
              <a:t>). </a:t>
            </a:r>
            <a:r>
              <a:rPr lang="en-US" sz="2200" dirty="0">
                <a:solidFill>
                  <a:srgbClr val="13180A"/>
                </a:solidFill>
                <a:latin typeface="Times New Roman" panose="02020603050405020304" pitchFamily="18" charset="0"/>
                <a:cs typeface="Times New Roman" panose="02020603050405020304" pitchFamily="18" charset="0"/>
              </a:rPr>
              <a:t>The control sample (control) was not stimulated by electric current.</a:t>
            </a:r>
            <a:endParaRPr lang="ru-RU" sz="2200" dirty="0">
              <a:solidFill>
                <a:srgbClr val="13180A"/>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67544" y="260648"/>
            <a:ext cx="8208912" cy="70788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a:solidFill>
                  <a:srgbClr val="13180A"/>
                </a:solidFill>
                <a:latin typeface="Times New Roman" panose="02020603050405020304" pitchFamily="18" charset="0"/>
                <a:cs typeface="Times New Roman" panose="02020603050405020304" pitchFamily="18" charset="0"/>
              </a:rPr>
              <a:t>Conducted research</a:t>
            </a:r>
            <a:endParaRPr lang="ru-RU" sz="4000" dirty="0">
              <a:solidFill>
                <a:srgbClr val="13180A"/>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2866139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4098" name="Picture 2" descr="D:\1_Мультимедиа\Ё-моё\АСПИРАНТУРА\XXIV Региональная конференция\фото мясо\IMG_20191010_103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24744"/>
            <a:ext cx="4174431" cy="3130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D:\1_Мультимедиа\Ё-моё\АСПИРАНТУРА\XXIV Региональная конференция\фото мясо\IMG_20191010_1034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734" y="1124744"/>
            <a:ext cx="4174432" cy="3130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87624" y="5013176"/>
            <a:ext cx="6912768" cy="1384995"/>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solidFill>
                  <a:srgbClr val="13180A"/>
                </a:solidFill>
                <a:latin typeface="Times New Roman" panose="02020603050405020304" pitchFamily="18" charset="0"/>
                <a:cs typeface="Times New Roman" panose="02020603050405020304" pitchFamily="18" charset="0"/>
              </a:rPr>
              <a:t>Defrost at room temperature until a temperature in the thickness of the muscles is reached </a:t>
            </a:r>
            <a:r>
              <a:rPr lang="en-US" sz="2800" dirty="0" smtClean="0">
                <a:solidFill>
                  <a:srgbClr val="13180A"/>
                </a:solidFill>
                <a:latin typeface="Times New Roman" panose="02020603050405020304" pitchFamily="18" charset="0"/>
                <a:cs typeface="Times New Roman" panose="02020603050405020304" pitchFamily="18" charset="0"/>
              </a:rPr>
              <a:t>from</a:t>
            </a:r>
            <a:r>
              <a:rPr lang="ru-RU" sz="2800" dirty="0" smtClean="0">
                <a:solidFill>
                  <a:srgbClr val="13180A"/>
                </a:solidFill>
                <a:latin typeface="Times New Roman" panose="02020603050405020304" pitchFamily="18" charset="0"/>
                <a:cs typeface="Times New Roman" panose="02020603050405020304" pitchFamily="18" charset="0"/>
              </a:rPr>
              <a:t> </a:t>
            </a:r>
            <a:r>
              <a:rPr lang="ru-RU" sz="2800" dirty="0" smtClean="0">
                <a:solidFill>
                  <a:srgbClr val="13180A"/>
                </a:solidFill>
                <a:latin typeface="Times New Roman" panose="02020603050405020304" pitchFamily="18" charset="0"/>
                <a:cs typeface="Times New Roman" panose="02020603050405020304" pitchFamily="18" charset="0"/>
              </a:rPr>
              <a:t>1°С </a:t>
            </a:r>
            <a:r>
              <a:rPr lang="en-US" sz="2800" dirty="0">
                <a:solidFill>
                  <a:srgbClr val="13180A"/>
                </a:solidFill>
                <a:latin typeface="Times New Roman" panose="02020603050405020304" pitchFamily="18" charset="0"/>
                <a:cs typeface="Times New Roman" panose="02020603050405020304" pitchFamily="18" charset="0"/>
              </a:rPr>
              <a:t>to</a:t>
            </a:r>
            <a:r>
              <a:rPr lang="ru-RU" sz="2800" dirty="0" smtClean="0">
                <a:solidFill>
                  <a:srgbClr val="13180A"/>
                </a:solidFill>
                <a:latin typeface="Times New Roman" panose="02020603050405020304" pitchFamily="18" charset="0"/>
                <a:cs typeface="Times New Roman" panose="02020603050405020304" pitchFamily="18" charset="0"/>
              </a:rPr>
              <a:t> </a:t>
            </a:r>
            <a:r>
              <a:rPr lang="ru-RU" sz="2800" dirty="0">
                <a:solidFill>
                  <a:srgbClr val="13180A"/>
                </a:solidFill>
                <a:latin typeface="Times New Roman" panose="02020603050405020304" pitchFamily="18" charset="0"/>
                <a:cs typeface="Times New Roman" panose="02020603050405020304" pitchFamily="18" charset="0"/>
              </a:rPr>
              <a:t>2°С.</a:t>
            </a:r>
          </a:p>
        </p:txBody>
      </p:sp>
      <p:sp>
        <p:nvSpPr>
          <p:cNvPr id="2" name="Номер слайда 1"/>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383734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0" r="-10000"/>
          </a:stretch>
        </a:blipFill>
        <a:effectLst/>
      </p:bgPr>
    </p:bg>
    <p:spTree>
      <p:nvGrpSpPr>
        <p:cNvPr id="1" name=""/>
        <p:cNvGrpSpPr/>
        <p:nvPr/>
      </p:nvGrpSpPr>
      <p:grpSpPr>
        <a:xfrm>
          <a:off x="0" y="0"/>
          <a:ext cx="0" cy="0"/>
          <a:chOff x="0" y="0"/>
          <a:chExt cx="0" cy="0"/>
        </a:xfrm>
      </p:grpSpPr>
      <p:pic>
        <p:nvPicPr>
          <p:cNvPr id="3074" name="Picture 2" descr="D:\1_Мультимедиа\Ё-моё\АСПИРАНТУРА\XXIV Региональная конференция\фото мясо\IMG_20191010_172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4704523"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D:\1_Мультимедиа\Ё-моё\АСПИРАНТУРА\XXIV Региональная конференция\фото мясо\IMG_20191010_1735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204864"/>
            <a:ext cx="4091947" cy="306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3645024"/>
            <a:ext cx="4320480" cy="2862322"/>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ru-RU" dirty="0" smtClean="0">
                <a:solidFill>
                  <a:srgbClr val="13180A"/>
                </a:solidFill>
                <a:latin typeface="Times New Roman" panose="02020603050405020304" pitchFamily="18" charset="0"/>
                <a:cs typeface="Times New Roman" panose="02020603050405020304" pitchFamily="18" charset="0"/>
              </a:rPr>
              <a:t>	</a:t>
            </a:r>
            <a:r>
              <a:rPr lang="en-US" dirty="0">
                <a:solidFill>
                  <a:srgbClr val="13180A"/>
                </a:solidFill>
                <a:latin typeface="Times New Roman" panose="02020603050405020304" pitchFamily="18" charset="0"/>
                <a:cs typeface="Times New Roman" panose="02020603050405020304" pitchFamily="18" charset="0"/>
              </a:rPr>
              <a:t>However, the largest amount of protein flakes was observed in the broth of the control sample, the smallest, in an almost transparent broth, in sample No. 4 (electrical stimulation with a current of 5A), which indicates a better state of protein molecules of meat after defrosting with electrical stimulation with a current of 5A, they were less exposed to coagulation and have great biological value.</a:t>
            </a:r>
            <a:endParaRPr lang="ru-RU" dirty="0">
              <a:solidFill>
                <a:srgbClr val="13180A"/>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20072" y="548680"/>
            <a:ext cx="3384376" cy="1200329"/>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ru-RU" dirty="0" smtClean="0">
                <a:solidFill>
                  <a:srgbClr val="2B3616"/>
                </a:solidFill>
                <a:latin typeface="Times New Roman" panose="02020603050405020304" pitchFamily="18" charset="0"/>
                <a:cs typeface="Times New Roman" panose="02020603050405020304" pitchFamily="18" charset="0"/>
              </a:rPr>
              <a:t>	</a:t>
            </a:r>
            <a:r>
              <a:rPr lang="en-US" dirty="0" smtClean="0">
                <a:solidFill>
                  <a:srgbClr val="2B3616"/>
                </a:solidFill>
                <a:latin typeface="Times New Roman" panose="02020603050405020304" pitchFamily="18" charset="0"/>
                <a:cs typeface="Times New Roman" panose="02020603050405020304" pitchFamily="18" charset="0"/>
              </a:rPr>
              <a:t>By organoleptic </a:t>
            </a:r>
            <a:r>
              <a:rPr lang="en-US" dirty="0">
                <a:solidFill>
                  <a:srgbClr val="2B3616"/>
                </a:solidFill>
                <a:latin typeface="Times New Roman" panose="02020603050405020304" pitchFamily="18" charset="0"/>
                <a:cs typeface="Times New Roman" panose="02020603050405020304" pitchFamily="18" charset="0"/>
              </a:rPr>
              <a:t>characteristics, after cooking test, all five samples can be attributed to thawed fresh meat.</a:t>
            </a:r>
            <a:endParaRPr lang="ru-RU" dirty="0">
              <a:solidFill>
                <a:srgbClr val="2B3616"/>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327269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373</Words>
  <Application>Microsoft Office PowerPoint</Application>
  <PresentationFormat>Экран (4:3)</PresentationFormat>
  <Paragraphs>59</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MaG</cp:lastModifiedBy>
  <cp:revision>39</cp:revision>
  <dcterms:created xsi:type="dcterms:W3CDTF">2019-12-03T07:04:17Z</dcterms:created>
  <dcterms:modified xsi:type="dcterms:W3CDTF">2020-08-30T18:16:04Z</dcterms:modified>
</cp:coreProperties>
</file>